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81048" y="2572892"/>
            <a:ext cx="7727315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rgbClr val="F1F1F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31165" y="1403095"/>
            <a:ext cx="3564254" cy="43630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42403" y="1482978"/>
            <a:ext cx="3485515" cy="4373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84858" y="909573"/>
            <a:ext cx="9622282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48840" y="1242220"/>
            <a:ext cx="7894319" cy="1540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rgbClr val="F1F1F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610088" y="6442815"/>
            <a:ext cx="231775" cy="1943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55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image" Target="../media/image55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26" Type="http://schemas.openxmlformats.org/officeDocument/2006/relationships/image" Target="../media/image145.png"/><Relationship Id="rId39" Type="http://schemas.openxmlformats.org/officeDocument/2006/relationships/image" Target="../media/image158.png"/><Relationship Id="rId21" Type="http://schemas.openxmlformats.org/officeDocument/2006/relationships/image" Target="../media/image140.png"/><Relationship Id="rId34" Type="http://schemas.openxmlformats.org/officeDocument/2006/relationships/image" Target="../media/image153.png"/><Relationship Id="rId42" Type="http://schemas.openxmlformats.org/officeDocument/2006/relationships/image" Target="../media/image161.png"/><Relationship Id="rId47" Type="http://schemas.openxmlformats.org/officeDocument/2006/relationships/image" Target="../media/image166.png"/><Relationship Id="rId50" Type="http://schemas.openxmlformats.org/officeDocument/2006/relationships/image" Target="../media/image169.png"/><Relationship Id="rId7" Type="http://schemas.openxmlformats.org/officeDocument/2006/relationships/image" Target="../media/image126.png"/><Relationship Id="rId2" Type="http://schemas.openxmlformats.org/officeDocument/2006/relationships/image" Target="../media/image55.png"/><Relationship Id="rId16" Type="http://schemas.openxmlformats.org/officeDocument/2006/relationships/image" Target="../media/image135.png"/><Relationship Id="rId29" Type="http://schemas.openxmlformats.org/officeDocument/2006/relationships/image" Target="../media/image148.png"/><Relationship Id="rId11" Type="http://schemas.openxmlformats.org/officeDocument/2006/relationships/image" Target="../media/image130.png"/><Relationship Id="rId24" Type="http://schemas.openxmlformats.org/officeDocument/2006/relationships/image" Target="../media/image143.png"/><Relationship Id="rId32" Type="http://schemas.openxmlformats.org/officeDocument/2006/relationships/image" Target="../media/image151.png"/><Relationship Id="rId37" Type="http://schemas.openxmlformats.org/officeDocument/2006/relationships/image" Target="../media/image156.png"/><Relationship Id="rId40" Type="http://schemas.openxmlformats.org/officeDocument/2006/relationships/image" Target="../media/image159.png"/><Relationship Id="rId45" Type="http://schemas.openxmlformats.org/officeDocument/2006/relationships/image" Target="../media/image164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28" Type="http://schemas.openxmlformats.org/officeDocument/2006/relationships/image" Target="../media/image147.png"/><Relationship Id="rId36" Type="http://schemas.openxmlformats.org/officeDocument/2006/relationships/image" Target="../media/image155.png"/><Relationship Id="rId49" Type="http://schemas.openxmlformats.org/officeDocument/2006/relationships/image" Target="../media/image168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31" Type="http://schemas.openxmlformats.org/officeDocument/2006/relationships/image" Target="../media/image150.png"/><Relationship Id="rId44" Type="http://schemas.openxmlformats.org/officeDocument/2006/relationships/image" Target="../media/image163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Relationship Id="rId27" Type="http://schemas.openxmlformats.org/officeDocument/2006/relationships/image" Target="../media/image146.png"/><Relationship Id="rId30" Type="http://schemas.openxmlformats.org/officeDocument/2006/relationships/image" Target="../media/image149.png"/><Relationship Id="rId35" Type="http://schemas.openxmlformats.org/officeDocument/2006/relationships/image" Target="../media/image154.png"/><Relationship Id="rId43" Type="http://schemas.openxmlformats.org/officeDocument/2006/relationships/image" Target="../media/image162.png"/><Relationship Id="rId48" Type="http://schemas.openxmlformats.org/officeDocument/2006/relationships/image" Target="../media/image167.png"/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5" Type="http://schemas.openxmlformats.org/officeDocument/2006/relationships/image" Target="../media/image144.png"/><Relationship Id="rId33" Type="http://schemas.openxmlformats.org/officeDocument/2006/relationships/image" Target="../media/image152.png"/><Relationship Id="rId38" Type="http://schemas.openxmlformats.org/officeDocument/2006/relationships/image" Target="../media/image157.png"/><Relationship Id="rId46" Type="http://schemas.openxmlformats.org/officeDocument/2006/relationships/image" Target="../media/image165.png"/><Relationship Id="rId20" Type="http://schemas.openxmlformats.org/officeDocument/2006/relationships/image" Target="../media/image139.png"/><Relationship Id="rId41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26" Type="http://schemas.openxmlformats.org/officeDocument/2006/relationships/image" Target="../media/image205.png"/><Relationship Id="rId3" Type="http://schemas.openxmlformats.org/officeDocument/2006/relationships/image" Target="../media/image182.png"/><Relationship Id="rId21" Type="http://schemas.openxmlformats.org/officeDocument/2006/relationships/image" Target="../media/image200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204.png"/><Relationship Id="rId2" Type="http://schemas.openxmlformats.org/officeDocument/2006/relationships/image" Target="../media/image55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29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11" Type="http://schemas.openxmlformats.org/officeDocument/2006/relationships/image" Target="../media/image190.png"/><Relationship Id="rId24" Type="http://schemas.openxmlformats.org/officeDocument/2006/relationships/image" Target="../media/image203.png"/><Relationship Id="rId5" Type="http://schemas.openxmlformats.org/officeDocument/2006/relationships/image" Target="../media/image184.png"/><Relationship Id="rId15" Type="http://schemas.openxmlformats.org/officeDocument/2006/relationships/image" Target="../media/image194.png"/><Relationship Id="rId23" Type="http://schemas.openxmlformats.org/officeDocument/2006/relationships/image" Target="../media/image202.png"/><Relationship Id="rId28" Type="http://schemas.openxmlformats.org/officeDocument/2006/relationships/image" Target="../media/image207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image" Target="../media/image183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1.png"/><Relationship Id="rId27" Type="http://schemas.openxmlformats.org/officeDocument/2006/relationships/image" Target="../media/image206.png"/><Relationship Id="rId30" Type="http://schemas.openxmlformats.org/officeDocument/2006/relationships/image" Target="../media/image20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jpg"/><Relationship Id="rId4" Type="http://schemas.openxmlformats.org/officeDocument/2006/relationships/image" Target="../media/image2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ZbY5XM3K6HLLmv2kbUW9x9KG20gsElt3/edit?usp=sharing&amp;ouid=111775799564275591184&amp;rtpof=true&amp;sd=tru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oom.com/share/14621fdd6e8f4cb19bb6821fa340c185?sid=c04aa43c-47a2-44e3-b79b-2e139177203c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06018" y="708101"/>
            <a:ext cx="91071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660" dirty="0">
                <a:solidFill>
                  <a:srgbClr val="FFFFFF"/>
                </a:solidFill>
                <a:latin typeface="Cambria"/>
                <a:cs typeface="Cambria"/>
              </a:rPr>
              <a:t>BANK</a:t>
            </a:r>
            <a:r>
              <a:rPr sz="5400" spc="2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660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r>
              <a:rPr sz="5400" spc="2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725" dirty="0">
                <a:solidFill>
                  <a:srgbClr val="FFFFFF"/>
                </a:solidFill>
                <a:latin typeface="Cambria"/>
                <a:cs typeface="Cambria"/>
              </a:rPr>
              <a:t>CASE</a:t>
            </a:r>
            <a:r>
              <a:rPr sz="5400" spc="2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5400" spc="675" dirty="0">
                <a:solidFill>
                  <a:srgbClr val="FFFFFF"/>
                </a:solidFill>
                <a:latin typeface="Cambria"/>
                <a:cs typeface="Cambria"/>
              </a:rPr>
              <a:t>STUDY</a:t>
            </a:r>
            <a:endParaRPr sz="5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6018" y="2131009"/>
            <a:ext cx="354520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507490" algn="l"/>
              </a:tabLst>
            </a:pPr>
            <a:r>
              <a:rPr lang="en-IN" sz="2000" dirty="0">
                <a:solidFill>
                  <a:srgbClr val="FFFFFF"/>
                </a:solidFill>
                <a:latin typeface="Cambria"/>
                <a:cs typeface="Cambria"/>
              </a:rPr>
              <a:t>  MOHIT KUMAR</a:t>
            </a:r>
            <a:endParaRPr sz="2000" dirty="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96428" y="2781300"/>
            <a:ext cx="3744468" cy="37277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2644" y="3500628"/>
            <a:ext cx="3742944" cy="31226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5860160" y="4079113"/>
            <a:ext cx="1523365" cy="1737995"/>
            <a:chOff x="5860160" y="4079113"/>
            <a:chExt cx="1523365" cy="173799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9685" y="4088638"/>
              <a:ext cx="1384681" cy="10017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69685" y="4088638"/>
              <a:ext cx="1384935" cy="1002030"/>
            </a:xfrm>
            <a:custGeom>
              <a:avLst/>
              <a:gdLst/>
              <a:ahLst/>
              <a:cxnLst/>
              <a:rect l="l" t="t" r="r" b="b"/>
              <a:pathLst>
                <a:path w="1384934" h="1002029">
                  <a:moveTo>
                    <a:pt x="0" y="1001776"/>
                  </a:moveTo>
                  <a:lnTo>
                    <a:pt x="11902" y="963744"/>
                  </a:lnTo>
                  <a:lnTo>
                    <a:pt x="25412" y="926317"/>
                  </a:lnTo>
                  <a:lnTo>
                    <a:pt x="40530" y="889494"/>
                  </a:lnTo>
                  <a:lnTo>
                    <a:pt x="57257" y="853275"/>
                  </a:lnTo>
                  <a:lnTo>
                    <a:pt x="75592" y="817660"/>
                  </a:lnTo>
                  <a:lnTo>
                    <a:pt x="95535" y="782649"/>
                  </a:lnTo>
                  <a:lnTo>
                    <a:pt x="117087" y="748243"/>
                  </a:lnTo>
                  <a:lnTo>
                    <a:pt x="140247" y="714440"/>
                  </a:lnTo>
                  <a:lnTo>
                    <a:pt x="165015" y="681241"/>
                  </a:lnTo>
                  <a:lnTo>
                    <a:pt x="191392" y="648646"/>
                  </a:lnTo>
                  <a:lnTo>
                    <a:pt x="219378" y="616656"/>
                  </a:lnTo>
                  <a:lnTo>
                    <a:pt x="248972" y="585269"/>
                  </a:lnTo>
                  <a:lnTo>
                    <a:pt x="280175" y="554486"/>
                  </a:lnTo>
                  <a:lnTo>
                    <a:pt x="312986" y="524307"/>
                  </a:lnTo>
                  <a:lnTo>
                    <a:pt x="347406" y="494732"/>
                  </a:lnTo>
                  <a:lnTo>
                    <a:pt x="383435" y="465760"/>
                  </a:lnTo>
                  <a:lnTo>
                    <a:pt x="421073" y="437393"/>
                  </a:lnTo>
                  <a:lnTo>
                    <a:pt x="460320" y="409629"/>
                  </a:lnTo>
                  <a:lnTo>
                    <a:pt x="501176" y="382469"/>
                  </a:lnTo>
                  <a:lnTo>
                    <a:pt x="543641" y="355913"/>
                  </a:lnTo>
                  <a:lnTo>
                    <a:pt x="587715" y="329960"/>
                  </a:lnTo>
                  <a:lnTo>
                    <a:pt x="633398" y="304611"/>
                  </a:lnTo>
                  <a:lnTo>
                    <a:pt x="680690" y="279866"/>
                  </a:lnTo>
                  <a:lnTo>
                    <a:pt x="729592" y="255724"/>
                  </a:lnTo>
                  <a:lnTo>
                    <a:pt x="780102" y="232186"/>
                  </a:lnTo>
                  <a:lnTo>
                    <a:pt x="832222" y="209251"/>
                  </a:lnTo>
                  <a:lnTo>
                    <a:pt x="885952" y="186921"/>
                  </a:lnTo>
                  <a:lnTo>
                    <a:pt x="941291" y="165193"/>
                  </a:lnTo>
                  <a:lnTo>
                    <a:pt x="998239" y="144069"/>
                  </a:lnTo>
                  <a:lnTo>
                    <a:pt x="1056797" y="123549"/>
                  </a:lnTo>
                  <a:lnTo>
                    <a:pt x="1116964" y="103631"/>
                  </a:lnTo>
                  <a:lnTo>
                    <a:pt x="1091184" y="0"/>
                  </a:lnTo>
                  <a:lnTo>
                    <a:pt x="1384681" y="95123"/>
                  </a:lnTo>
                  <a:lnTo>
                    <a:pt x="1176528" y="342645"/>
                  </a:lnTo>
                  <a:lnTo>
                    <a:pt x="1150746" y="238887"/>
                  </a:lnTo>
                  <a:lnTo>
                    <a:pt x="1092690" y="252085"/>
                  </a:lnTo>
                  <a:lnTo>
                    <a:pt x="1035945" y="266220"/>
                  </a:lnTo>
                  <a:lnTo>
                    <a:pt x="980514" y="281290"/>
                  </a:lnTo>
                  <a:lnTo>
                    <a:pt x="926396" y="297297"/>
                  </a:lnTo>
                  <a:lnTo>
                    <a:pt x="873590" y="314240"/>
                  </a:lnTo>
                  <a:lnTo>
                    <a:pt x="822097" y="332119"/>
                  </a:lnTo>
                  <a:lnTo>
                    <a:pt x="771917" y="350934"/>
                  </a:lnTo>
                  <a:lnTo>
                    <a:pt x="723049" y="370685"/>
                  </a:lnTo>
                  <a:lnTo>
                    <a:pt x="675494" y="391373"/>
                  </a:lnTo>
                  <a:lnTo>
                    <a:pt x="629252" y="412996"/>
                  </a:lnTo>
                  <a:lnTo>
                    <a:pt x="584322" y="435556"/>
                  </a:lnTo>
                  <a:lnTo>
                    <a:pt x="540704" y="459053"/>
                  </a:lnTo>
                  <a:lnTo>
                    <a:pt x="498400" y="483485"/>
                  </a:lnTo>
                  <a:lnTo>
                    <a:pt x="457407" y="508854"/>
                  </a:lnTo>
                  <a:lnTo>
                    <a:pt x="417728" y="535160"/>
                  </a:lnTo>
                  <a:lnTo>
                    <a:pt x="379360" y="562402"/>
                  </a:lnTo>
                  <a:lnTo>
                    <a:pt x="342305" y="590580"/>
                  </a:lnTo>
                  <a:lnTo>
                    <a:pt x="306562" y="619695"/>
                  </a:lnTo>
                  <a:lnTo>
                    <a:pt x="272132" y="649746"/>
                  </a:lnTo>
                  <a:lnTo>
                    <a:pt x="239014" y="680734"/>
                  </a:lnTo>
                  <a:lnTo>
                    <a:pt x="207208" y="712659"/>
                  </a:lnTo>
                  <a:lnTo>
                    <a:pt x="176715" y="745520"/>
                  </a:lnTo>
                  <a:lnTo>
                    <a:pt x="147533" y="779317"/>
                  </a:lnTo>
                  <a:lnTo>
                    <a:pt x="119664" y="814052"/>
                  </a:lnTo>
                  <a:lnTo>
                    <a:pt x="93107" y="849723"/>
                  </a:lnTo>
                  <a:lnTo>
                    <a:pt x="67862" y="886331"/>
                  </a:lnTo>
                  <a:lnTo>
                    <a:pt x="43929" y="923876"/>
                  </a:lnTo>
                  <a:lnTo>
                    <a:pt x="21308" y="962357"/>
                  </a:lnTo>
                  <a:lnTo>
                    <a:pt x="0" y="1001776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3901" y="5066538"/>
              <a:ext cx="1299972" cy="7406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073901" y="5066538"/>
              <a:ext cx="1300480" cy="741045"/>
            </a:xfrm>
            <a:custGeom>
              <a:avLst/>
              <a:gdLst/>
              <a:ahLst/>
              <a:cxnLst/>
              <a:rect l="l" t="t" r="r" b="b"/>
              <a:pathLst>
                <a:path w="1300479" h="741045">
                  <a:moveTo>
                    <a:pt x="1299972" y="0"/>
                  </a:moveTo>
                  <a:lnTo>
                    <a:pt x="1283056" y="36110"/>
                  </a:lnTo>
                  <a:lnTo>
                    <a:pt x="1264400" y="71289"/>
                  </a:lnTo>
                  <a:lnTo>
                    <a:pt x="1244002" y="105537"/>
                  </a:lnTo>
                  <a:lnTo>
                    <a:pt x="1221864" y="138853"/>
                  </a:lnTo>
                  <a:lnTo>
                    <a:pt x="1197984" y="171238"/>
                  </a:lnTo>
                  <a:lnTo>
                    <a:pt x="1172363" y="202692"/>
                  </a:lnTo>
                  <a:lnTo>
                    <a:pt x="1145001" y="233214"/>
                  </a:lnTo>
                  <a:lnTo>
                    <a:pt x="1115898" y="262805"/>
                  </a:lnTo>
                  <a:lnTo>
                    <a:pt x="1085055" y="291465"/>
                  </a:lnTo>
                  <a:lnTo>
                    <a:pt x="1052470" y="319193"/>
                  </a:lnTo>
                  <a:lnTo>
                    <a:pt x="1018145" y="345990"/>
                  </a:lnTo>
                  <a:lnTo>
                    <a:pt x="982080" y="371856"/>
                  </a:lnTo>
                  <a:lnTo>
                    <a:pt x="944274" y="396790"/>
                  </a:lnTo>
                  <a:lnTo>
                    <a:pt x="904728" y="420793"/>
                  </a:lnTo>
                  <a:lnTo>
                    <a:pt x="863441" y="443865"/>
                  </a:lnTo>
                  <a:lnTo>
                    <a:pt x="820414" y="466005"/>
                  </a:lnTo>
                  <a:lnTo>
                    <a:pt x="775647" y="487214"/>
                  </a:lnTo>
                  <a:lnTo>
                    <a:pt x="729139" y="507492"/>
                  </a:lnTo>
                  <a:lnTo>
                    <a:pt x="680892" y="526838"/>
                  </a:lnTo>
                  <a:lnTo>
                    <a:pt x="630905" y="545253"/>
                  </a:lnTo>
                  <a:lnTo>
                    <a:pt x="579178" y="562737"/>
                  </a:lnTo>
                  <a:lnTo>
                    <a:pt x="525711" y="579289"/>
                  </a:lnTo>
                  <a:lnTo>
                    <a:pt x="470504" y="594910"/>
                  </a:lnTo>
                  <a:lnTo>
                    <a:pt x="413558" y="609600"/>
                  </a:lnTo>
                  <a:lnTo>
                    <a:pt x="354872" y="623358"/>
                  </a:lnTo>
                  <a:lnTo>
                    <a:pt x="294447" y="636185"/>
                  </a:lnTo>
                  <a:lnTo>
                    <a:pt x="232283" y="648081"/>
                  </a:lnTo>
                  <a:lnTo>
                    <a:pt x="242824" y="740664"/>
                  </a:lnTo>
                  <a:lnTo>
                    <a:pt x="0" y="624713"/>
                  </a:lnTo>
                  <a:lnTo>
                    <a:pt x="208280" y="434721"/>
                  </a:lnTo>
                  <a:lnTo>
                    <a:pt x="218694" y="527278"/>
                  </a:lnTo>
                  <a:lnTo>
                    <a:pt x="278506" y="521697"/>
                  </a:lnTo>
                  <a:lnTo>
                    <a:pt x="336939" y="514823"/>
                  </a:lnTo>
                  <a:lnTo>
                    <a:pt x="393991" y="506657"/>
                  </a:lnTo>
                  <a:lnTo>
                    <a:pt x="449664" y="497199"/>
                  </a:lnTo>
                  <a:lnTo>
                    <a:pt x="503956" y="486447"/>
                  </a:lnTo>
                  <a:lnTo>
                    <a:pt x="556868" y="474403"/>
                  </a:lnTo>
                  <a:lnTo>
                    <a:pt x="608400" y="461067"/>
                  </a:lnTo>
                  <a:lnTo>
                    <a:pt x="658552" y="446438"/>
                  </a:lnTo>
                  <a:lnTo>
                    <a:pt x="707323" y="430517"/>
                  </a:lnTo>
                  <a:lnTo>
                    <a:pt x="754715" y="413303"/>
                  </a:lnTo>
                  <a:lnTo>
                    <a:pt x="800726" y="394796"/>
                  </a:lnTo>
                  <a:lnTo>
                    <a:pt x="845357" y="374997"/>
                  </a:lnTo>
                  <a:lnTo>
                    <a:pt x="888609" y="353906"/>
                  </a:lnTo>
                  <a:lnTo>
                    <a:pt x="930480" y="331522"/>
                  </a:lnTo>
                  <a:lnTo>
                    <a:pt x="970970" y="307846"/>
                  </a:lnTo>
                  <a:lnTo>
                    <a:pt x="1010081" y="282877"/>
                  </a:lnTo>
                  <a:lnTo>
                    <a:pt x="1047812" y="256616"/>
                  </a:lnTo>
                  <a:lnTo>
                    <a:pt x="1084162" y="229062"/>
                  </a:lnTo>
                  <a:lnTo>
                    <a:pt x="1119132" y="200216"/>
                  </a:lnTo>
                  <a:lnTo>
                    <a:pt x="1152723" y="170078"/>
                  </a:lnTo>
                  <a:lnTo>
                    <a:pt x="1184933" y="138647"/>
                  </a:lnTo>
                  <a:lnTo>
                    <a:pt x="1215763" y="105924"/>
                  </a:lnTo>
                  <a:lnTo>
                    <a:pt x="1245212" y="71908"/>
                  </a:lnTo>
                  <a:lnTo>
                    <a:pt x="1273282" y="36600"/>
                  </a:lnTo>
                  <a:lnTo>
                    <a:pt x="1299972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7336" y="656336"/>
            <a:ext cx="5102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75" dirty="0"/>
              <a:t>Insights-The</a:t>
            </a:r>
            <a:r>
              <a:rPr sz="4000" spc="160" dirty="0"/>
              <a:t> </a:t>
            </a:r>
            <a:r>
              <a:rPr sz="4000" spc="190" dirty="0"/>
              <a:t>Outliers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196392" y="1981327"/>
            <a:ext cx="3917315" cy="3354704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95" dirty="0">
                <a:solidFill>
                  <a:srgbClr val="FFFFFF"/>
                </a:solidFill>
                <a:latin typeface="Cambria"/>
                <a:cs typeface="Cambria"/>
              </a:rPr>
              <a:t>Focusing</a:t>
            </a:r>
            <a:r>
              <a:rPr sz="24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24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Cambria"/>
                <a:cs typeface="Cambria"/>
              </a:rPr>
              <a:t>numerical </a:t>
            </a:r>
            <a:r>
              <a:rPr sz="24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mbria"/>
                <a:cs typeface="Cambria"/>
              </a:rPr>
              <a:t>variables,</a:t>
            </a:r>
            <a:r>
              <a:rPr sz="24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Cambria"/>
                <a:cs typeface="Cambria"/>
              </a:rPr>
              <a:t>outliers</a:t>
            </a:r>
            <a:r>
              <a:rPr sz="24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4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4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00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24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4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Cambria"/>
                <a:cs typeface="Cambria"/>
              </a:rPr>
              <a:t>identified,</a:t>
            </a:r>
            <a:r>
              <a:rPr sz="24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400" spc="-5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Cambria"/>
                <a:cs typeface="Cambria"/>
              </a:rPr>
              <a:t>outliers </a:t>
            </a:r>
            <a:r>
              <a:rPr sz="2400" spc="35" dirty="0">
                <a:solidFill>
                  <a:srgbClr val="FFFFFF"/>
                </a:solidFill>
                <a:latin typeface="Cambria"/>
                <a:cs typeface="Cambria"/>
              </a:rPr>
              <a:t>were  </a:t>
            </a:r>
            <a:r>
              <a:rPr sz="2400" spc="50" dirty="0">
                <a:solidFill>
                  <a:srgbClr val="FFFFFF"/>
                </a:solidFill>
                <a:latin typeface="Cambria"/>
                <a:cs typeface="Cambria"/>
              </a:rPr>
              <a:t>detected </a:t>
            </a:r>
            <a:r>
              <a:rPr sz="24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Cambria"/>
                <a:cs typeface="Cambria"/>
              </a:rPr>
              <a:t>using </a:t>
            </a:r>
            <a:r>
              <a:rPr sz="2400" spc="9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4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240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24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Cambria"/>
                <a:cs typeface="Cambria"/>
              </a:rPr>
              <a:t>Feature </a:t>
            </a:r>
            <a:r>
              <a:rPr sz="2400" spc="-5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24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Cambria"/>
                <a:cs typeface="Cambria"/>
              </a:rPr>
              <a:t>other</a:t>
            </a:r>
            <a:r>
              <a:rPr sz="24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Cambria"/>
                <a:cs typeface="Cambria"/>
              </a:rPr>
              <a:t>numerical </a:t>
            </a:r>
            <a:r>
              <a:rPr sz="24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24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3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24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Cambria"/>
                <a:cs typeface="Cambria"/>
              </a:rPr>
              <a:t>help</a:t>
            </a:r>
            <a:r>
              <a:rPr sz="24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24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Cambria"/>
                <a:cs typeface="Cambria"/>
              </a:rPr>
              <a:t>understand  </a:t>
            </a:r>
            <a:r>
              <a:rPr sz="2400" spc="9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4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Cambria"/>
                <a:cs typeface="Cambria"/>
              </a:rPr>
              <a:t>distribution</a:t>
            </a:r>
            <a:r>
              <a:rPr sz="24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4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Cambria"/>
                <a:cs typeface="Cambria"/>
              </a:rPr>
              <a:t>defaulters </a:t>
            </a:r>
            <a:r>
              <a:rPr sz="24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4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Cambria"/>
                <a:cs typeface="Cambria"/>
              </a:rPr>
              <a:t>conformists.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92516" y="2123312"/>
            <a:ext cx="3865245" cy="720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39"/>
              </a:lnSpc>
              <a:spcBef>
                <a:spcPts val="95"/>
              </a:spcBef>
            </a:pPr>
            <a:r>
              <a:rPr sz="1900" spc="8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Cambria"/>
                <a:cs typeface="Cambria"/>
              </a:rPr>
              <a:t>outliers</a:t>
            </a:r>
            <a:r>
              <a:rPr sz="19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19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35" dirty="0">
                <a:solidFill>
                  <a:srgbClr val="FFFFFF"/>
                </a:solidFill>
                <a:latin typeface="Cambria"/>
                <a:cs typeface="Cambria"/>
              </a:rPr>
              <a:t>detected</a:t>
            </a:r>
            <a:r>
              <a:rPr sz="1900" spc="90" dirty="0">
                <a:solidFill>
                  <a:srgbClr val="FFFFFF"/>
                </a:solidFill>
                <a:latin typeface="Cambria"/>
                <a:cs typeface="Cambria"/>
              </a:rPr>
              <a:t> against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595"/>
              </a:lnSpc>
            </a:pPr>
            <a:r>
              <a:rPr sz="19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180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19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feature</a:t>
            </a:r>
            <a:r>
              <a:rPr sz="19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spc="6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939"/>
              </a:lnSpc>
            </a:pPr>
            <a:r>
              <a:rPr sz="1900" spc="60" dirty="0">
                <a:solidFill>
                  <a:srgbClr val="FFFFFF"/>
                </a:solidFill>
                <a:latin typeface="Cambria"/>
                <a:cs typeface="Cambria"/>
              </a:rPr>
              <a:t>features: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92516" y="3739376"/>
            <a:ext cx="2675255" cy="12661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92735" indent="-280670">
              <a:lnSpc>
                <a:spcPct val="100000"/>
              </a:lnSpc>
              <a:spcBef>
                <a:spcPts val="114"/>
              </a:spcBef>
              <a:buSzPct val="111111"/>
              <a:buFont typeface="Wingdings"/>
              <a:buChar char=""/>
              <a:tabLst>
                <a:tab pos="292735" algn="l"/>
                <a:tab pos="293370" algn="l"/>
              </a:tabLst>
            </a:pPr>
            <a:r>
              <a:rPr sz="1350" i="1" spc="150" dirty="0">
                <a:solidFill>
                  <a:srgbClr val="FFFFFF"/>
                </a:solidFill>
                <a:latin typeface="Cambria"/>
                <a:cs typeface="Cambria"/>
              </a:rPr>
              <a:t>CNT_OF_CHILDERN</a:t>
            </a:r>
            <a:endParaRPr sz="135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120"/>
              </a:spcBef>
              <a:buSzPct val="96296"/>
              <a:buFont typeface="Wingdings"/>
              <a:buChar char=""/>
              <a:tabLst>
                <a:tab pos="241300" algn="l"/>
              </a:tabLst>
            </a:pPr>
            <a:r>
              <a:rPr sz="1350" i="1" spc="145" dirty="0">
                <a:solidFill>
                  <a:srgbClr val="FFFFFF"/>
                </a:solidFill>
                <a:latin typeface="Cambria"/>
                <a:cs typeface="Cambria"/>
              </a:rPr>
              <a:t>AMT_OF_INCOME</a:t>
            </a:r>
            <a:endParaRPr sz="135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065"/>
              </a:spcBef>
              <a:buSzPct val="96296"/>
              <a:buFont typeface="Wingdings"/>
              <a:buChar char=""/>
              <a:tabLst>
                <a:tab pos="241300" algn="l"/>
              </a:tabLst>
            </a:pPr>
            <a:r>
              <a:rPr sz="1350" i="1" spc="135" dirty="0">
                <a:solidFill>
                  <a:srgbClr val="FFFFFF"/>
                </a:solidFill>
                <a:latin typeface="Cambria"/>
                <a:cs typeface="Cambria"/>
              </a:rPr>
              <a:t>AMT_CREDIT</a:t>
            </a:r>
            <a:endParaRPr sz="135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080"/>
              </a:spcBef>
              <a:buSzPct val="96296"/>
              <a:buFont typeface="Wingdings"/>
              <a:buChar char=""/>
              <a:tabLst>
                <a:tab pos="241300" algn="l"/>
              </a:tabLst>
            </a:pPr>
            <a:r>
              <a:rPr sz="1350" i="1" spc="135" dirty="0">
                <a:solidFill>
                  <a:srgbClr val="FFFFFF"/>
                </a:solidFill>
                <a:latin typeface="Cambria"/>
                <a:cs typeface="Cambria"/>
              </a:rPr>
              <a:t>DAYS_EMPLOYED_IN</a:t>
            </a:r>
            <a:r>
              <a:rPr sz="1350" i="1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350" i="1" spc="15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endParaRPr sz="135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37888" y="2133600"/>
            <a:ext cx="2980943" cy="29794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385184" y="3781425"/>
            <a:ext cx="955040" cy="953769"/>
            <a:chOff x="3385184" y="3781425"/>
            <a:chExt cx="955040" cy="953769"/>
          </a:xfrm>
        </p:grpSpPr>
        <p:sp>
          <p:nvSpPr>
            <p:cNvPr id="8" name="object 8"/>
            <p:cNvSpPr/>
            <p:nvPr/>
          </p:nvSpPr>
          <p:spPr>
            <a:xfrm>
              <a:off x="3394709" y="3790950"/>
              <a:ext cx="935990" cy="934719"/>
            </a:xfrm>
            <a:custGeom>
              <a:avLst/>
              <a:gdLst/>
              <a:ahLst/>
              <a:cxnLst/>
              <a:rect l="l" t="t" r="r" b="b"/>
              <a:pathLst>
                <a:path w="935989" h="934720">
                  <a:moveTo>
                    <a:pt x="327025" y="0"/>
                  </a:moveTo>
                  <a:lnTo>
                    <a:pt x="0" y="467106"/>
                  </a:lnTo>
                  <a:lnTo>
                    <a:pt x="327025" y="934212"/>
                  </a:lnTo>
                  <a:lnTo>
                    <a:pt x="327025" y="700658"/>
                  </a:lnTo>
                  <a:lnTo>
                    <a:pt x="935736" y="700658"/>
                  </a:lnTo>
                  <a:lnTo>
                    <a:pt x="935736" y="233552"/>
                  </a:lnTo>
                  <a:lnTo>
                    <a:pt x="327025" y="233552"/>
                  </a:lnTo>
                  <a:lnTo>
                    <a:pt x="32702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94709" y="3790950"/>
              <a:ext cx="935990" cy="934719"/>
            </a:xfrm>
            <a:custGeom>
              <a:avLst/>
              <a:gdLst/>
              <a:ahLst/>
              <a:cxnLst/>
              <a:rect l="l" t="t" r="r" b="b"/>
              <a:pathLst>
                <a:path w="935989" h="934720">
                  <a:moveTo>
                    <a:pt x="327025" y="0"/>
                  </a:moveTo>
                  <a:lnTo>
                    <a:pt x="327025" y="233552"/>
                  </a:lnTo>
                  <a:lnTo>
                    <a:pt x="935736" y="233552"/>
                  </a:lnTo>
                  <a:lnTo>
                    <a:pt x="935736" y="700658"/>
                  </a:lnTo>
                  <a:lnTo>
                    <a:pt x="327025" y="700658"/>
                  </a:lnTo>
                  <a:lnTo>
                    <a:pt x="327025" y="934212"/>
                  </a:lnTo>
                  <a:lnTo>
                    <a:pt x="0" y="467106"/>
                  </a:lnTo>
                  <a:lnTo>
                    <a:pt x="327025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521320" y="2844164"/>
            <a:ext cx="955040" cy="955040"/>
            <a:chOff x="7521320" y="2844164"/>
            <a:chExt cx="955040" cy="955040"/>
          </a:xfrm>
        </p:grpSpPr>
        <p:sp>
          <p:nvSpPr>
            <p:cNvPr id="11" name="object 11"/>
            <p:cNvSpPr/>
            <p:nvPr/>
          </p:nvSpPr>
          <p:spPr>
            <a:xfrm>
              <a:off x="7530845" y="2853689"/>
              <a:ext cx="935990" cy="935990"/>
            </a:xfrm>
            <a:custGeom>
              <a:avLst/>
              <a:gdLst/>
              <a:ahLst/>
              <a:cxnLst/>
              <a:rect l="l" t="t" r="r" b="b"/>
              <a:pathLst>
                <a:path w="935990" h="935989">
                  <a:moveTo>
                    <a:pt x="608202" y="0"/>
                  </a:moveTo>
                  <a:lnTo>
                    <a:pt x="608202" y="233934"/>
                  </a:lnTo>
                  <a:lnTo>
                    <a:pt x="0" y="233934"/>
                  </a:lnTo>
                  <a:lnTo>
                    <a:pt x="0" y="701801"/>
                  </a:lnTo>
                  <a:lnTo>
                    <a:pt x="608202" y="701801"/>
                  </a:lnTo>
                  <a:lnTo>
                    <a:pt x="608202" y="935736"/>
                  </a:lnTo>
                  <a:lnTo>
                    <a:pt x="935735" y="467868"/>
                  </a:lnTo>
                  <a:lnTo>
                    <a:pt x="608202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30845" y="2853689"/>
              <a:ext cx="935990" cy="935990"/>
            </a:xfrm>
            <a:custGeom>
              <a:avLst/>
              <a:gdLst/>
              <a:ahLst/>
              <a:cxnLst/>
              <a:rect l="l" t="t" r="r" b="b"/>
              <a:pathLst>
                <a:path w="935990" h="935989">
                  <a:moveTo>
                    <a:pt x="608202" y="935736"/>
                  </a:moveTo>
                  <a:lnTo>
                    <a:pt x="608202" y="701801"/>
                  </a:lnTo>
                  <a:lnTo>
                    <a:pt x="0" y="701801"/>
                  </a:lnTo>
                  <a:lnTo>
                    <a:pt x="0" y="233934"/>
                  </a:lnTo>
                  <a:lnTo>
                    <a:pt x="608202" y="233934"/>
                  </a:lnTo>
                  <a:lnTo>
                    <a:pt x="608202" y="0"/>
                  </a:lnTo>
                  <a:lnTo>
                    <a:pt x="935735" y="467868"/>
                  </a:lnTo>
                  <a:lnTo>
                    <a:pt x="608202" y="935736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5372" y="574929"/>
            <a:ext cx="51022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75" dirty="0"/>
              <a:t>Insights-The</a:t>
            </a:r>
            <a:r>
              <a:rPr sz="4000" spc="160" dirty="0"/>
              <a:t> </a:t>
            </a:r>
            <a:r>
              <a:rPr sz="4000" spc="190" dirty="0"/>
              <a:t>Outliers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572" y="1522475"/>
            <a:ext cx="3671316" cy="21275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94319" y="1522475"/>
            <a:ext cx="3672839" cy="21275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6572" y="4148328"/>
            <a:ext cx="3671316" cy="23073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40980" y="4148328"/>
            <a:ext cx="3779520" cy="230733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33671" y="2489149"/>
            <a:ext cx="2815590" cy="313753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55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Outliers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calculated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manually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Calculating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Q1, Q3, and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IQR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separately 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in a 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2300" spc="-5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feature.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1730"/>
              </a:lnSpc>
              <a:spcBef>
                <a:spcPts val="1855"/>
              </a:spcBef>
            </a:pPr>
            <a:r>
              <a:rPr sz="1600" i="1" spc="-10" dirty="0">
                <a:solidFill>
                  <a:srgbClr val="FFFFFF"/>
                </a:solidFill>
                <a:latin typeface="Calibri"/>
                <a:cs typeface="Calibri"/>
              </a:rPr>
              <a:t>Q1:</a:t>
            </a:r>
            <a:r>
              <a:rPr sz="1600" i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=QUARTILE(A2:A50000,</a:t>
            </a:r>
            <a:r>
              <a:rPr sz="1600" b="1" i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i="1" spc="-5" dirty="0">
                <a:solidFill>
                  <a:srgbClr val="FFFFFF"/>
                </a:solidFill>
                <a:latin typeface="Calibri"/>
                <a:cs typeface="Calibri"/>
              </a:rPr>
              <a:t>1)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ts val="1730"/>
              </a:lnSpc>
            </a:pP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Q3:=QUARTILE(A2:A50000,</a:t>
            </a:r>
            <a:r>
              <a:rPr sz="1600" b="1" i="1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i="1" spc="-5" dirty="0">
                <a:solidFill>
                  <a:srgbClr val="FFFFFF"/>
                </a:solidFill>
                <a:latin typeface="Calibri"/>
                <a:cs typeface="Calibri"/>
              </a:rPr>
              <a:t>3)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i="1" spc="-5" dirty="0">
                <a:solidFill>
                  <a:srgbClr val="FFFFFF"/>
                </a:solidFill>
                <a:latin typeface="Calibri"/>
                <a:cs typeface="Calibri"/>
              </a:rPr>
              <a:t>IQR:</a:t>
            </a:r>
            <a:r>
              <a:rPr sz="1400" b="1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400" b="1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spc="-5" dirty="0">
                <a:solidFill>
                  <a:srgbClr val="FFFFFF"/>
                </a:solidFill>
                <a:latin typeface="Calibri"/>
                <a:cs typeface="Calibri"/>
              </a:rPr>
              <a:t>(Q3-Q1)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10"/>
              </a:lnSpc>
              <a:spcBef>
                <a:spcPts val="1010"/>
              </a:spcBef>
            </a:pPr>
            <a:r>
              <a:rPr sz="1400" b="1" i="1" spc="-5" dirty="0">
                <a:solidFill>
                  <a:srgbClr val="FFFFFF"/>
                </a:solidFill>
                <a:latin typeface="Calibri"/>
                <a:cs typeface="Calibri"/>
              </a:rPr>
              <a:t>Lower</a:t>
            </a:r>
            <a:r>
              <a:rPr sz="1400" b="1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bound:</a:t>
            </a:r>
            <a:r>
              <a:rPr sz="14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spc="-5" dirty="0">
                <a:solidFill>
                  <a:srgbClr val="FFFFFF"/>
                </a:solidFill>
                <a:latin typeface="Calibri"/>
                <a:cs typeface="Calibri"/>
              </a:rPr>
              <a:t>=Q1-1.5*IQR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ts val="1510"/>
              </a:lnSpc>
            </a:pP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Upper</a:t>
            </a:r>
            <a:r>
              <a:rPr sz="1400" b="1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dirty="0">
                <a:solidFill>
                  <a:srgbClr val="FFFFFF"/>
                </a:solidFill>
                <a:latin typeface="Calibri"/>
                <a:cs typeface="Calibri"/>
              </a:rPr>
              <a:t>bound:</a:t>
            </a:r>
            <a:r>
              <a:rPr sz="1400" b="1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b="1" i="1" spc="-5" dirty="0">
                <a:solidFill>
                  <a:srgbClr val="FFFFFF"/>
                </a:solidFill>
                <a:latin typeface="Calibri"/>
                <a:cs typeface="Calibri"/>
              </a:rPr>
              <a:t>=Q3+1.5*IQR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48961" y="1860964"/>
            <a:ext cx="1116965" cy="566420"/>
            <a:chOff x="4648961" y="1860964"/>
            <a:chExt cx="1116965" cy="566420"/>
          </a:xfrm>
        </p:grpSpPr>
        <p:sp>
          <p:nvSpPr>
            <p:cNvPr id="9" name="object 9"/>
            <p:cNvSpPr/>
            <p:nvPr/>
          </p:nvSpPr>
          <p:spPr>
            <a:xfrm>
              <a:off x="4658486" y="1870489"/>
              <a:ext cx="1097915" cy="547370"/>
            </a:xfrm>
            <a:custGeom>
              <a:avLst/>
              <a:gdLst/>
              <a:ahLst/>
              <a:cxnLst/>
              <a:rect l="l" t="t" r="r" b="b"/>
              <a:pathLst>
                <a:path w="1097914" h="547369">
                  <a:moveTo>
                    <a:pt x="272081" y="0"/>
                  </a:moveTo>
                  <a:lnTo>
                    <a:pt x="219796" y="1320"/>
                  </a:lnTo>
                  <a:lnTo>
                    <a:pt x="166446" y="4568"/>
                  </a:lnTo>
                  <a:lnTo>
                    <a:pt x="112029" y="9743"/>
                  </a:lnTo>
                  <a:lnTo>
                    <a:pt x="56547" y="16845"/>
                  </a:lnTo>
                  <a:lnTo>
                    <a:pt x="0" y="25874"/>
                  </a:lnTo>
                  <a:lnTo>
                    <a:pt x="61796" y="24149"/>
                  </a:lnTo>
                  <a:lnTo>
                    <a:pt x="121645" y="24308"/>
                  </a:lnTo>
                  <a:lnTo>
                    <a:pt x="179549" y="26351"/>
                  </a:lnTo>
                  <a:lnTo>
                    <a:pt x="235505" y="30277"/>
                  </a:lnTo>
                  <a:lnTo>
                    <a:pt x="289516" y="36086"/>
                  </a:lnTo>
                  <a:lnTo>
                    <a:pt x="341580" y="43778"/>
                  </a:lnTo>
                  <a:lnTo>
                    <a:pt x="391699" y="53354"/>
                  </a:lnTo>
                  <a:lnTo>
                    <a:pt x="439873" y="64812"/>
                  </a:lnTo>
                  <a:lnTo>
                    <a:pt x="486101" y="78152"/>
                  </a:lnTo>
                  <a:lnTo>
                    <a:pt x="530383" y="93375"/>
                  </a:lnTo>
                  <a:lnTo>
                    <a:pt x="572721" y="110480"/>
                  </a:lnTo>
                  <a:lnTo>
                    <a:pt x="613114" y="129467"/>
                  </a:lnTo>
                  <a:lnTo>
                    <a:pt x="651562" y="150335"/>
                  </a:lnTo>
                  <a:lnTo>
                    <a:pt x="688066" y="173086"/>
                  </a:lnTo>
                  <a:lnTo>
                    <a:pt x="722626" y="197717"/>
                  </a:lnTo>
                  <a:lnTo>
                    <a:pt x="755241" y="224230"/>
                  </a:lnTo>
                  <a:lnTo>
                    <a:pt x="785913" y="252624"/>
                  </a:lnTo>
                  <a:lnTo>
                    <a:pt x="814641" y="282899"/>
                  </a:lnTo>
                  <a:lnTo>
                    <a:pt x="841425" y="315054"/>
                  </a:lnTo>
                  <a:lnTo>
                    <a:pt x="866266" y="349089"/>
                  </a:lnTo>
                  <a:lnTo>
                    <a:pt x="766826" y="407001"/>
                  </a:lnTo>
                  <a:lnTo>
                    <a:pt x="1086865" y="546955"/>
                  </a:lnTo>
                  <a:lnTo>
                    <a:pt x="1097407" y="214469"/>
                  </a:lnTo>
                  <a:lnTo>
                    <a:pt x="997965" y="272381"/>
                  </a:lnTo>
                  <a:lnTo>
                    <a:pt x="963784" y="240943"/>
                  </a:lnTo>
                  <a:lnTo>
                    <a:pt x="928538" y="211431"/>
                  </a:lnTo>
                  <a:lnTo>
                    <a:pt x="892228" y="183846"/>
                  </a:lnTo>
                  <a:lnTo>
                    <a:pt x="854854" y="158188"/>
                  </a:lnTo>
                  <a:lnTo>
                    <a:pt x="816414" y="134458"/>
                  </a:lnTo>
                  <a:lnTo>
                    <a:pt x="776911" y="112654"/>
                  </a:lnTo>
                  <a:lnTo>
                    <a:pt x="736342" y="92778"/>
                  </a:lnTo>
                  <a:lnTo>
                    <a:pt x="694709" y="74828"/>
                  </a:lnTo>
                  <a:lnTo>
                    <a:pt x="652010" y="58806"/>
                  </a:lnTo>
                  <a:lnTo>
                    <a:pt x="608247" y="44710"/>
                  </a:lnTo>
                  <a:lnTo>
                    <a:pt x="563419" y="32542"/>
                  </a:lnTo>
                  <a:lnTo>
                    <a:pt x="517526" y="22301"/>
                  </a:lnTo>
                  <a:lnTo>
                    <a:pt x="470568" y="13986"/>
                  </a:lnTo>
                  <a:lnTo>
                    <a:pt x="422544" y="7599"/>
                  </a:lnTo>
                  <a:lnTo>
                    <a:pt x="373455" y="3139"/>
                  </a:lnTo>
                  <a:lnTo>
                    <a:pt x="323301" y="606"/>
                  </a:lnTo>
                  <a:lnTo>
                    <a:pt x="272081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58486" y="1870489"/>
              <a:ext cx="1097915" cy="547370"/>
            </a:xfrm>
            <a:custGeom>
              <a:avLst/>
              <a:gdLst/>
              <a:ahLst/>
              <a:cxnLst/>
              <a:rect l="l" t="t" r="r" b="b"/>
              <a:pathLst>
                <a:path w="1097914" h="547369">
                  <a:moveTo>
                    <a:pt x="0" y="25874"/>
                  </a:moveTo>
                  <a:lnTo>
                    <a:pt x="56547" y="16845"/>
                  </a:lnTo>
                  <a:lnTo>
                    <a:pt x="112029" y="9743"/>
                  </a:lnTo>
                  <a:lnTo>
                    <a:pt x="166446" y="4568"/>
                  </a:lnTo>
                  <a:lnTo>
                    <a:pt x="219796" y="1320"/>
                  </a:lnTo>
                  <a:lnTo>
                    <a:pt x="272081" y="0"/>
                  </a:lnTo>
                  <a:lnTo>
                    <a:pt x="323301" y="606"/>
                  </a:lnTo>
                  <a:lnTo>
                    <a:pt x="373455" y="3139"/>
                  </a:lnTo>
                  <a:lnTo>
                    <a:pt x="422544" y="7599"/>
                  </a:lnTo>
                  <a:lnTo>
                    <a:pt x="470568" y="13986"/>
                  </a:lnTo>
                  <a:lnTo>
                    <a:pt x="517526" y="22301"/>
                  </a:lnTo>
                  <a:lnTo>
                    <a:pt x="563419" y="32542"/>
                  </a:lnTo>
                  <a:lnTo>
                    <a:pt x="608247" y="44710"/>
                  </a:lnTo>
                  <a:lnTo>
                    <a:pt x="652010" y="58806"/>
                  </a:lnTo>
                  <a:lnTo>
                    <a:pt x="694709" y="74828"/>
                  </a:lnTo>
                  <a:lnTo>
                    <a:pt x="736342" y="92778"/>
                  </a:lnTo>
                  <a:lnTo>
                    <a:pt x="776911" y="112654"/>
                  </a:lnTo>
                  <a:lnTo>
                    <a:pt x="816414" y="134458"/>
                  </a:lnTo>
                  <a:lnTo>
                    <a:pt x="854854" y="158188"/>
                  </a:lnTo>
                  <a:lnTo>
                    <a:pt x="892228" y="183846"/>
                  </a:lnTo>
                  <a:lnTo>
                    <a:pt x="928538" y="211431"/>
                  </a:lnTo>
                  <a:lnTo>
                    <a:pt x="963784" y="240943"/>
                  </a:lnTo>
                  <a:lnTo>
                    <a:pt x="997965" y="272381"/>
                  </a:lnTo>
                  <a:lnTo>
                    <a:pt x="1097407" y="214469"/>
                  </a:lnTo>
                  <a:lnTo>
                    <a:pt x="1086865" y="546955"/>
                  </a:lnTo>
                  <a:lnTo>
                    <a:pt x="766826" y="407001"/>
                  </a:lnTo>
                  <a:lnTo>
                    <a:pt x="866266" y="349089"/>
                  </a:lnTo>
                  <a:lnTo>
                    <a:pt x="841425" y="315054"/>
                  </a:lnTo>
                  <a:lnTo>
                    <a:pt x="814641" y="282899"/>
                  </a:lnTo>
                  <a:lnTo>
                    <a:pt x="785913" y="252624"/>
                  </a:lnTo>
                  <a:lnTo>
                    <a:pt x="755241" y="224230"/>
                  </a:lnTo>
                  <a:lnTo>
                    <a:pt x="722626" y="197717"/>
                  </a:lnTo>
                  <a:lnTo>
                    <a:pt x="688066" y="173086"/>
                  </a:lnTo>
                  <a:lnTo>
                    <a:pt x="651562" y="150335"/>
                  </a:lnTo>
                  <a:lnTo>
                    <a:pt x="613114" y="129467"/>
                  </a:lnTo>
                  <a:lnTo>
                    <a:pt x="572721" y="110480"/>
                  </a:lnTo>
                  <a:lnTo>
                    <a:pt x="530383" y="93375"/>
                  </a:lnTo>
                  <a:lnTo>
                    <a:pt x="486101" y="78152"/>
                  </a:lnTo>
                  <a:lnTo>
                    <a:pt x="439873" y="64812"/>
                  </a:lnTo>
                  <a:lnTo>
                    <a:pt x="391699" y="53354"/>
                  </a:lnTo>
                  <a:lnTo>
                    <a:pt x="341580" y="43778"/>
                  </a:lnTo>
                  <a:lnTo>
                    <a:pt x="289516" y="36086"/>
                  </a:lnTo>
                  <a:lnTo>
                    <a:pt x="235505" y="30277"/>
                  </a:lnTo>
                  <a:lnTo>
                    <a:pt x="179549" y="26351"/>
                  </a:lnTo>
                  <a:lnTo>
                    <a:pt x="121645" y="24308"/>
                  </a:lnTo>
                  <a:lnTo>
                    <a:pt x="61796" y="24149"/>
                  </a:lnTo>
                  <a:lnTo>
                    <a:pt x="0" y="2587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904994" y="1546606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286880" y="1708785"/>
            <a:ext cx="1095375" cy="744855"/>
            <a:chOff x="6286880" y="1708785"/>
            <a:chExt cx="1095375" cy="744855"/>
          </a:xfrm>
        </p:grpSpPr>
        <p:sp>
          <p:nvSpPr>
            <p:cNvPr id="13" name="object 13"/>
            <p:cNvSpPr/>
            <p:nvPr/>
          </p:nvSpPr>
          <p:spPr>
            <a:xfrm>
              <a:off x="6296405" y="1718310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838200" y="0"/>
                  </a:moveTo>
                  <a:lnTo>
                    <a:pt x="848360" y="90677"/>
                  </a:lnTo>
                  <a:lnTo>
                    <a:pt x="791108" y="104442"/>
                  </a:lnTo>
                  <a:lnTo>
                    <a:pt x="735707" y="119465"/>
                  </a:lnTo>
                  <a:lnTo>
                    <a:pt x="682158" y="135745"/>
                  </a:lnTo>
                  <a:lnTo>
                    <a:pt x="630460" y="153282"/>
                  </a:lnTo>
                  <a:lnTo>
                    <a:pt x="580613" y="172078"/>
                  </a:lnTo>
                  <a:lnTo>
                    <a:pt x="532617" y="192130"/>
                  </a:lnTo>
                  <a:lnTo>
                    <a:pt x="486473" y="213440"/>
                  </a:lnTo>
                  <a:lnTo>
                    <a:pt x="442180" y="236008"/>
                  </a:lnTo>
                  <a:lnTo>
                    <a:pt x="399739" y="259833"/>
                  </a:lnTo>
                  <a:lnTo>
                    <a:pt x="359149" y="284915"/>
                  </a:lnTo>
                  <a:lnTo>
                    <a:pt x="320410" y="311256"/>
                  </a:lnTo>
                  <a:lnTo>
                    <a:pt x="283524" y="338853"/>
                  </a:lnTo>
                  <a:lnTo>
                    <a:pt x="248489" y="367708"/>
                  </a:lnTo>
                  <a:lnTo>
                    <a:pt x="215306" y="397821"/>
                  </a:lnTo>
                  <a:lnTo>
                    <a:pt x="183975" y="429191"/>
                  </a:lnTo>
                  <a:lnTo>
                    <a:pt x="154495" y="461819"/>
                  </a:lnTo>
                  <a:lnTo>
                    <a:pt x="126868" y="495704"/>
                  </a:lnTo>
                  <a:lnTo>
                    <a:pt x="101093" y="530847"/>
                  </a:lnTo>
                  <a:lnTo>
                    <a:pt x="77170" y="567247"/>
                  </a:lnTo>
                  <a:lnTo>
                    <a:pt x="55099" y="604905"/>
                  </a:lnTo>
                  <a:lnTo>
                    <a:pt x="34880" y="643820"/>
                  </a:lnTo>
                  <a:lnTo>
                    <a:pt x="16514" y="683993"/>
                  </a:lnTo>
                  <a:lnTo>
                    <a:pt x="0" y="725424"/>
                  </a:lnTo>
                  <a:lnTo>
                    <a:pt x="26352" y="682887"/>
                  </a:lnTo>
                  <a:lnTo>
                    <a:pt x="54172" y="642146"/>
                  </a:lnTo>
                  <a:lnTo>
                    <a:pt x="83461" y="603200"/>
                  </a:lnTo>
                  <a:lnTo>
                    <a:pt x="114219" y="566049"/>
                  </a:lnTo>
                  <a:lnTo>
                    <a:pt x="146445" y="530693"/>
                  </a:lnTo>
                  <a:lnTo>
                    <a:pt x="180140" y="497132"/>
                  </a:lnTo>
                  <a:lnTo>
                    <a:pt x="215302" y="465365"/>
                  </a:lnTo>
                  <a:lnTo>
                    <a:pt x="251933" y="435393"/>
                  </a:lnTo>
                  <a:lnTo>
                    <a:pt x="290032" y="407216"/>
                  </a:lnTo>
                  <a:lnTo>
                    <a:pt x="329598" y="380834"/>
                  </a:lnTo>
                  <a:lnTo>
                    <a:pt x="370633" y="356246"/>
                  </a:lnTo>
                  <a:lnTo>
                    <a:pt x="413135" y="333452"/>
                  </a:lnTo>
                  <a:lnTo>
                    <a:pt x="457105" y="312452"/>
                  </a:lnTo>
                  <a:lnTo>
                    <a:pt x="502543" y="293247"/>
                  </a:lnTo>
                  <a:lnTo>
                    <a:pt x="549449" y="275836"/>
                  </a:lnTo>
                  <a:lnTo>
                    <a:pt x="597821" y="260219"/>
                  </a:lnTo>
                  <a:lnTo>
                    <a:pt x="647662" y="246396"/>
                  </a:lnTo>
                  <a:lnTo>
                    <a:pt x="698969" y="234367"/>
                  </a:lnTo>
                  <a:lnTo>
                    <a:pt x="751744" y="224131"/>
                  </a:lnTo>
                  <a:lnTo>
                    <a:pt x="805986" y="215690"/>
                  </a:lnTo>
                  <a:lnTo>
                    <a:pt x="861695" y="209041"/>
                  </a:lnTo>
                  <a:lnTo>
                    <a:pt x="871982" y="299719"/>
                  </a:lnTo>
                  <a:lnTo>
                    <a:pt x="1075944" y="11353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296405" y="1718310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0" y="725424"/>
                  </a:moveTo>
                  <a:lnTo>
                    <a:pt x="16514" y="683993"/>
                  </a:lnTo>
                  <a:lnTo>
                    <a:pt x="34880" y="643820"/>
                  </a:lnTo>
                  <a:lnTo>
                    <a:pt x="55099" y="604905"/>
                  </a:lnTo>
                  <a:lnTo>
                    <a:pt x="77170" y="567247"/>
                  </a:lnTo>
                  <a:lnTo>
                    <a:pt x="101093" y="530847"/>
                  </a:lnTo>
                  <a:lnTo>
                    <a:pt x="126868" y="495704"/>
                  </a:lnTo>
                  <a:lnTo>
                    <a:pt x="154495" y="461819"/>
                  </a:lnTo>
                  <a:lnTo>
                    <a:pt x="183975" y="429191"/>
                  </a:lnTo>
                  <a:lnTo>
                    <a:pt x="215306" y="397821"/>
                  </a:lnTo>
                  <a:lnTo>
                    <a:pt x="248489" y="367708"/>
                  </a:lnTo>
                  <a:lnTo>
                    <a:pt x="283524" y="338853"/>
                  </a:lnTo>
                  <a:lnTo>
                    <a:pt x="320410" y="311256"/>
                  </a:lnTo>
                  <a:lnTo>
                    <a:pt x="359149" y="284915"/>
                  </a:lnTo>
                  <a:lnTo>
                    <a:pt x="399739" y="259833"/>
                  </a:lnTo>
                  <a:lnTo>
                    <a:pt x="442180" y="236008"/>
                  </a:lnTo>
                  <a:lnTo>
                    <a:pt x="486473" y="213440"/>
                  </a:lnTo>
                  <a:lnTo>
                    <a:pt x="532617" y="192130"/>
                  </a:lnTo>
                  <a:lnTo>
                    <a:pt x="580613" y="172078"/>
                  </a:lnTo>
                  <a:lnTo>
                    <a:pt x="630460" y="153282"/>
                  </a:lnTo>
                  <a:lnTo>
                    <a:pt x="682158" y="135745"/>
                  </a:lnTo>
                  <a:lnTo>
                    <a:pt x="735707" y="119465"/>
                  </a:lnTo>
                  <a:lnTo>
                    <a:pt x="791108" y="104442"/>
                  </a:lnTo>
                  <a:lnTo>
                    <a:pt x="848360" y="90677"/>
                  </a:lnTo>
                  <a:lnTo>
                    <a:pt x="838200" y="0"/>
                  </a:lnTo>
                  <a:lnTo>
                    <a:pt x="1075944" y="113537"/>
                  </a:lnTo>
                  <a:lnTo>
                    <a:pt x="871982" y="299719"/>
                  </a:lnTo>
                  <a:lnTo>
                    <a:pt x="861695" y="209041"/>
                  </a:lnTo>
                  <a:lnTo>
                    <a:pt x="805986" y="215690"/>
                  </a:lnTo>
                  <a:lnTo>
                    <a:pt x="751744" y="224131"/>
                  </a:lnTo>
                  <a:lnTo>
                    <a:pt x="698969" y="234367"/>
                  </a:lnTo>
                  <a:lnTo>
                    <a:pt x="647662" y="246396"/>
                  </a:lnTo>
                  <a:lnTo>
                    <a:pt x="597821" y="260219"/>
                  </a:lnTo>
                  <a:lnTo>
                    <a:pt x="549449" y="275836"/>
                  </a:lnTo>
                  <a:lnTo>
                    <a:pt x="502543" y="293247"/>
                  </a:lnTo>
                  <a:lnTo>
                    <a:pt x="457105" y="312452"/>
                  </a:lnTo>
                  <a:lnTo>
                    <a:pt x="413135" y="333452"/>
                  </a:lnTo>
                  <a:lnTo>
                    <a:pt x="370633" y="356246"/>
                  </a:lnTo>
                  <a:lnTo>
                    <a:pt x="329598" y="380834"/>
                  </a:lnTo>
                  <a:lnTo>
                    <a:pt x="290032" y="407216"/>
                  </a:lnTo>
                  <a:lnTo>
                    <a:pt x="251933" y="435393"/>
                  </a:lnTo>
                  <a:lnTo>
                    <a:pt x="215302" y="465365"/>
                  </a:lnTo>
                  <a:lnTo>
                    <a:pt x="180140" y="497132"/>
                  </a:lnTo>
                  <a:lnTo>
                    <a:pt x="146445" y="530693"/>
                  </a:lnTo>
                  <a:lnTo>
                    <a:pt x="114219" y="566049"/>
                  </a:lnTo>
                  <a:lnTo>
                    <a:pt x="83461" y="603200"/>
                  </a:lnTo>
                  <a:lnTo>
                    <a:pt x="54172" y="642146"/>
                  </a:lnTo>
                  <a:lnTo>
                    <a:pt x="26352" y="682887"/>
                  </a:lnTo>
                  <a:lnTo>
                    <a:pt x="0" y="72542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71284" y="1498853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073" y="467613"/>
            <a:ext cx="58305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204" dirty="0"/>
              <a:t>Insights-Data</a:t>
            </a:r>
            <a:r>
              <a:rPr sz="4000" spc="245" dirty="0"/>
              <a:t> </a:t>
            </a:r>
            <a:r>
              <a:rPr sz="4000" spc="150" dirty="0"/>
              <a:t>imbalance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96620" y="1604264"/>
            <a:ext cx="4844415" cy="420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945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imbalance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affect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accuracy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1800">
              <a:latin typeface="Cambria"/>
              <a:cs typeface="Cambria"/>
            </a:endParaRPr>
          </a:p>
          <a:p>
            <a:pPr marL="241300">
              <a:lnSpc>
                <a:spcPts val="1945"/>
              </a:lnSpc>
            </a:pP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analysis,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hugely.</a:t>
            </a:r>
            <a:endParaRPr sz="1800">
              <a:latin typeface="Cambria"/>
              <a:cs typeface="Cambria"/>
            </a:endParaRPr>
          </a:p>
          <a:p>
            <a:pPr marL="241300" marR="214629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given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80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feature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choice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calculating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imbalance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since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feature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actually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identifies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basic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information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on </a:t>
            </a:r>
            <a:r>
              <a:rPr sz="1800" spc="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customers(0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Cambria"/>
                <a:cs typeface="Cambria"/>
              </a:rPr>
              <a:t>who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not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defaulters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payment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Cambria"/>
                <a:cs typeface="Cambria"/>
              </a:rPr>
              <a:t>who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defaulters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payment)</a:t>
            </a:r>
            <a:endParaRPr sz="1800">
              <a:latin typeface="Cambria"/>
              <a:cs typeface="Cambria"/>
            </a:endParaRPr>
          </a:p>
          <a:p>
            <a:pPr marL="241300" marR="24765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pivot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table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80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feature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was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created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then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counts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both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values(0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1)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calculated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Cambria"/>
                <a:cs typeface="Cambria"/>
              </a:rPr>
              <a:t>followed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by </a:t>
            </a:r>
            <a:r>
              <a:rPr sz="1800" spc="-3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Pie-chart.</a:t>
            </a:r>
            <a:endParaRPr sz="1800">
              <a:latin typeface="Cambria"/>
              <a:cs typeface="Cambria"/>
            </a:endParaRPr>
          </a:p>
          <a:p>
            <a:pPr marL="241300" marR="5080" indent="-228600">
              <a:lnSpc>
                <a:spcPts val="173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140" dirty="0">
                <a:solidFill>
                  <a:srgbClr val="FFFFFF"/>
                </a:solidFill>
                <a:latin typeface="Cambria"/>
                <a:cs typeface="Cambria"/>
              </a:rPr>
              <a:t>Out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49999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values,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only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4026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values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1 </a:t>
            </a:r>
            <a:r>
              <a:rPr sz="1800" spc="-3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others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0.</a:t>
            </a:r>
            <a:endParaRPr sz="180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097268" y="1281683"/>
            <a:ext cx="4331335" cy="2338070"/>
            <a:chOff x="7097268" y="1281683"/>
            <a:chExt cx="4331335" cy="23380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7268" y="1281683"/>
              <a:ext cx="4331208" cy="23378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7224" y="1930907"/>
              <a:ext cx="3509010" cy="142570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5592" y="1301508"/>
              <a:ext cx="2189226" cy="52043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097268" y="1281683"/>
            <a:ext cx="4331335" cy="23380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228090">
              <a:lnSpc>
                <a:spcPct val="100000"/>
              </a:lnSpc>
              <a:spcBef>
                <a:spcPts val="725"/>
              </a:spcBef>
            </a:pPr>
            <a:r>
              <a:rPr sz="1800" b="1" spc="140" dirty="0">
                <a:solidFill>
                  <a:srgbClr val="F1F1F1"/>
                </a:solidFill>
                <a:latin typeface="Cambria"/>
                <a:cs typeface="Cambria"/>
              </a:rPr>
              <a:t>Data</a:t>
            </a:r>
            <a:r>
              <a:rPr sz="1800" b="1" spc="25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1800" b="1" spc="90" dirty="0">
                <a:solidFill>
                  <a:srgbClr val="F1F1F1"/>
                </a:solidFill>
                <a:latin typeface="Cambria"/>
                <a:cs typeface="Cambria"/>
              </a:rPr>
              <a:t>Imbalance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Cambria"/>
              <a:cs typeface="Cambria"/>
            </a:endParaRPr>
          </a:p>
          <a:p>
            <a:pPr marR="370205" algn="ctr">
              <a:lnSpc>
                <a:spcPct val="100000"/>
              </a:lnSpc>
            </a:pPr>
            <a:r>
              <a:rPr sz="900" spc="-25" dirty="0">
                <a:solidFill>
                  <a:srgbClr val="D9D9D9"/>
                </a:solidFill>
                <a:latin typeface="Cambria"/>
                <a:cs typeface="Cambria"/>
              </a:rPr>
              <a:t>8%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>
              <a:latin typeface="Cambria"/>
              <a:cs typeface="Cambria"/>
            </a:endParaRPr>
          </a:p>
          <a:p>
            <a:pPr marL="447040" algn="ctr">
              <a:lnSpc>
                <a:spcPct val="100000"/>
              </a:lnSpc>
            </a:pPr>
            <a:r>
              <a:rPr sz="900" spc="-15" dirty="0">
                <a:solidFill>
                  <a:srgbClr val="D9D9D9"/>
                </a:solidFill>
                <a:latin typeface="Cambria"/>
                <a:cs typeface="Cambria"/>
              </a:rPr>
              <a:t>92%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091171" y="3926713"/>
          <a:ext cx="4330700" cy="248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1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9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2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5"/>
                        </a:lnSpc>
                      </a:pPr>
                      <a:r>
                        <a:rPr sz="1100" spc="55" dirty="0">
                          <a:latin typeface="Cambria"/>
                          <a:cs typeface="Cambria"/>
                        </a:rPr>
                        <a:t>Feature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ts val="1255"/>
                        </a:lnSpc>
                      </a:pPr>
                      <a:r>
                        <a:rPr sz="1100" spc="60" dirty="0">
                          <a:latin typeface="Cambria"/>
                          <a:cs typeface="Cambria"/>
                        </a:rPr>
                        <a:t>Count</a:t>
                      </a:r>
                      <a:r>
                        <a:rPr sz="1100" spc="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dirty="0">
                          <a:latin typeface="Cambria"/>
                          <a:cs typeface="Cambria"/>
                        </a:rPr>
                        <a:t>of</a:t>
                      </a:r>
                      <a:r>
                        <a:rPr sz="1100" spc="30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114" dirty="0">
                          <a:latin typeface="Cambria"/>
                          <a:cs typeface="Cambria"/>
                        </a:rPr>
                        <a:t>TARGET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5"/>
                        </a:lnSpc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0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1905" algn="r">
                        <a:lnSpc>
                          <a:spcPts val="1255"/>
                        </a:lnSpc>
                      </a:pPr>
                      <a:r>
                        <a:rPr sz="1100" spc="-5" dirty="0">
                          <a:latin typeface="Cambria"/>
                          <a:cs typeface="Cambria"/>
                        </a:rPr>
                        <a:t>45973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0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5"/>
                        </a:lnSpc>
                      </a:pPr>
                      <a:r>
                        <a:rPr sz="1100" dirty="0">
                          <a:latin typeface="Cambria"/>
                          <a:cs typeface="Cambria"/>
                        </a:rPr>
                        <a:t>1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1905" algn="r">
                        <a:lnSpc>
                          <a:spcPts val="1255"/>
                        </a:lnSpc>
                      </a:pPr>
                      <a:r>
                        <a:rPr sz="1100" spc="-5" dirty="0">
                          <a:latin typeface="Cambria"/>
                          <a:cs typeface="Cambria"/>
                        </a:rPr>
                        <a:t>4026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20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10160">
                        <a:lnSpc>
                          <a:spcPts val="1250"/>
                        </a:lnSpc>
                      </a:pPr>
                      <a:r>
                        <a:rPr sz="1100" spc="75" dirty="0">
                          <a:latin typeface="Cambria"/>
                          <a:cs typeface="Cambria"/>
                        </a:rPr>
                        <a:t>Grand</a:t>
                      </a:r>
                      <a:r>
                        <a:rPr sz="1100" spc="5" dirty="0">
                          <a:latin typeface="Cambria"/>
                          <a:cs typeface="Cambria"/>
                        </a:rPr>
                        <a:t> </a:t>
                      </a:r>
                      <a:r>
                        <a:rPr sz="1100" spc="45" dirty="0">
                          <a:latin typeface="Cambria"/>
                          <a:cs typeface="Cambria"/>
                        </a:rPr>
                        <a:t>Total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1905" algn="r">
                        <a:lnSpc>
                          <a:spcPts val="1250"/>
                        </a:lnSpc>
                      </a:pPr>
                      <a:r>
                        <a:rPr sz="1100" spc="-5" dirty="0">
                          <a:latin typeface="Cambria"/>
                          <a:cs typeface="Cambria"/>
                        </a:rPr>
                        <a:t>49999</a:t>
                      </a:r>
                      <a:endParaRPr sz="11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C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2738" y="556005"/>
            <a:ext cx="9534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Insights-Univariate</a:t>
            </a:r>
            <a:r>
              <a:rPr spc="210" dirty="0"/>
              <a:t> </a:t>
            </a:r>
            <a:r>
              <a:rPr spc="160" dirty="0"/>
              <a:t>and</a:t>
            </a:r>
            <a:r>
              <a:rPr spc="190" dirty="0"/>
              <a:t> </a:t>
            </a:r>
            <a:r>
              <a:rPr spc="155" dirty="0"/>
              <a:t>Segmented</a:t>
            </a:r>
            <a:r>
              <a:rPr spc="-15" dirty="0"/>
              <a:t> </a:t>
            </a:r>
            <a:r>
              <a:rPr spc="175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0563" y="1991995"/>
            <a:ext cx="4124960" cy="38728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486409" indent="-228600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-5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gain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into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driving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factors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default,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is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important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conduct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various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analyses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consumer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loan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attributes.</a:t>
            </a:r>
            <a:endParaRPr sz="1800">
              <a:latin typeface="Cambria"/>
              <a:cs typeface="Cambria"/>
            </a:endParaRPr>
          </a:p>
          <a:p>
            <a:pPr marL="241300" marR="288925" indent="-228600">
              <a:lnSpc>
                <a:spcPts val="1939"/>
              </a:lnSpc>
              <a:spcBef>
                <a:spcPts val="162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155" dirty="0">
                <a:solidFill>
                  <a:srgbClr val="FFFFFF"/>
                </a:solidFill>
                <a:latin typeface="Cambria"/>
                <a:cs typeface="Cambria"/>
              </a:rPr>
              <a:t>On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targets, 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I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have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Performed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univariate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understand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distributions.</a:t>
            </a:r>
            <a:endParaRPr sz="1800">
              <a:latin typeface="Cambria"/>
              <a:cs typeface="Cambria"/>
            </a:endParaRPr>
          </a:p>
          <a:p>
            <a:pPr marL="241300" marR="5080" indent="-228600">
              <a:lnSpc>
                <a:spcPts val="1939"/>
              </a:lnSpc>
              <a:spcBef>
                <a:spcPts val="16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Utilized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segmentation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comparing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distributions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different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scenarios.</a:t>
            </a:r>
            <a:endParaRPr sz="1800">
              <a:latin typeface="Cambria"/>
              <a:cs typeface="Cambria"/>
            </a:endParaRPr>
          </a:p>
          <a:p>
            <a:pPr marL="241300" indent="-228600">
              <a:lnSpc>
                <a:spcPts val="205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Presented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results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insightful</a:t>
            </a:r>
            <a:endParaRPr sz="1800">
              <a:latin typeface="Cambria"/>
              <a:cs typeface="Cambria"/>
            </a:endParaRPr>
          </a:p>
          <a:p>
            <a:pPr marL="241300">
              <a:lnSpc>
                <a:spcPts val="2050"/>
              </a:lnSpc>
            </a:pP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column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charts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line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charts.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0296" y="1913636"/>
            <a:ext cx="324421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16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Cambria"/>
                <a:cs typeface="Cambria"/>
              </a:rPr>
              <a:t>done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10" dirty="0">
                <a:solidFill>
                  <a:srgbClr val="FFFFFF"/>
                </a:solidFill>
                <a:latin typeface="Cambria"/>
                <a:cs typeface="Cambria"/>
              </a:rPr>
              <a:t>Univariate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10296" y="2126995"/>
            <a:ext cx="38677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 Features: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10296" y="2553411"/>
            <a:ext cx="3860800" cy="107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1835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Age(bins)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age(The</a:t>
            </a:r>
            <a:endParaRPr sz="1800">
              <a:latin typeface="Cambria"/>
              <a:cs typeface="Cambria"/>
            </a:endParaRPr>
          </a:p>
          <a:p>
            <a:pPr marL="241300">
              <a:lnSpc>
                <a:spcPts val="1835"/>
              </a:lnSpc>
            </a:pP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count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targets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percentage)</a:t>
            </a:r>
            <a:endParaRPr sz="1800">
              <a:latin typeface="Cambria"/>
              <a:cs typeface="Cambria"/>
            </a:endParaRPr>
          </a:p>
          <a:p>
            <a:pPr marL="241300" marR="300990" indent="-228600">
              <a:lnSpc>
                <a:spcPct val="70000"/>
              </a:lnSpc>
              <a:spcBef>
                <a:spcPts val="1595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employed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segmented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Employed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0296" y="3728669"/>
            <a:ext cx="3481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Code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gender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38896" y="3920693"/>
            <a:ext cx="17151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Count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gender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0296" y="4316095"/>
            <a:ext cx="3518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Name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suite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vs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38896" y="4508119"/>
            <a:ext cx="1714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name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suite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0296" y="4902834"/>
            <a:ext cx="3342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Education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vs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8896" y="5094554"/>
            <a:ext cx="15760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education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0296" y="5491378"/>
            <a:ext cx="3623310" cy="4921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8600">
              <a:lnSpc>
                <a:spcPct val="70000"/>
              </a:lnSpc>
              <a:spcBef>
                <a:spcPts val="745"/>
              </a:spcBef>
              <a:buFont typeface="Wingdings"/>
              <a:buChar char=""/>
              <a:tabLst>
                <a:tab pos="241300" algn="l"/>
              </a:tabLst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Occupation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occupation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type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800">
              <a:latin typeface="Cambria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4567" y="2493264"/>
            <a:ext cx="2970276" cy="2375916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785996" y="3132201"/>
            <a:ext cx="595630" cy="595630"/>
            <a:chOff x="3785996" y="3132201"/>
            <a:chExt cx="595630" cy="595630"/>
          </a:xfrm>
        </p:grpSpPr>
        <p:sp>
          <p:nvSpPr>
            <p:cNvPr id="16" name="object 16"/>
            <p:cNvSpPr/>
            <p:nvPr/>
          </p:nvSpPr>
          <p:spPr>
            <a:xfrm>
              <a:off x="3795521" y="3141726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01675" y="0"/>
                  </a:moveTo>
                  <a:lnTo>
                    <a:pt x="0" y="288036"/>
                  </a:lnTo>
                  <a:lnTo>
                    <a:pt x="201675" y="576072"/>
                  </a:lnTo>
                  <a:lnTo>
                    <a:pt x="201675" y="432053"/>
                  </a:lnTo>
                  <a:lnTo>
                    <a:pt x="576072" y="432053"/>
                  </a:lnTo>
                  <a:lnTo>
                    <a:pt x="576072" y="144018"/>
                  </a:lnTo>
                  <a:lnTo>
                    <a:pt x="201675" y="144018"/>
                  </a:lnTo>
                  <a:lnTo>
                    <a:pt x="2016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5521" y="3141726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01675" y="0"/>
                  </a:moveTo>
                  <a:lnTo>
                    <a:pt x="201675" y="144018"/>
                  </a:lnTo>
                  <a:lnTo>
                    <a:pt x="576072" y="144018"/>
                  </a:lnTo>
                  <a:lnTo>
                    <a:pt x="576072" y="432053"/>
                  </a:lnTo>
                  <a:lnTo>
                    <a:pt x="201675" y="432053"/>
                  </a:lnTo>
                  <a:lnTo>
                    <a:pt x="201675" y="576072"/>
                  </a:lnTo>
                  <a:lnTo>
                    <a:pt x="0" y="288036"/>
                  </a:lnTo>
                  <a:lnTo>
                    <a:pt x="201675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7010781" y="4944236"/>
            <a:ext cx="666750" cy="666750"/>
            <a:chOff x="7010781" y="4944236"/>
            <a:chExt cx="666750" cy="666750"/>
          </a:xfrm>
        </p:grpSpPr>
        <p:sp>
          <p:nvSpPr>
            <p:cNvPr id="19" name="object 19"/>
            <p:cNvSpPr/>
            <p:nvPr/>
          </p:nvSpPr>
          <p:spPr>
            <a:xfrm>
              <a:off x="7020306" y="4953761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21004" y="0"/>
                  </a:moveTo>
                  <a:lnTo>
                    <a:pt x="421004" y="161925"/>
                  </a:lnTo>
                  <a:lnTo>
                    <a:pt x="0" y="161925"/>
                  </a:lnTo>
                  <a:lnTo>
                    <a:pt x="0" y="485775"/>
                  </a:lnTo>
                  <a:lnTo>
                    <a:pt x="421004" y="485775"/>
                  </a:lnTo>
                  <a:lnTo>
                    <a:pt x="421004" y="647700"/>
                  </a:lnTo>
                  <a:lnTo>
                    <a:pt x="647700" y="323850"/>
                  </a:lnTo>
                  <a:lnTo>
                    <a:pt x="42100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020306" y="4953761"/>
              <a:ext cx="647700" cy="647700"/>
            </a:xfrm>
            <a:custGeom>
              <a:avLst/>
              <a:gdLst/>
              <a:ahLst/>
              <a:cxnLst/>
              <a:rect l="l" t="t" r="r" b="b"/>
              <a:pathLst>
                <a:path w="647700" h="647700">
                  <a:moveTo>
                    <a:pt x="421004" y="647700"/>
                  </a:moveTo>
                  <a:lnTo>
                    <a:pt x="421004" y="485775"/>
                  </a:lnTo>
                  <a:lnTo>
                    <a:pt x="0" y="485775"/>
                  </a:lnTo>
                  <a:lnTo>
                    <a:pt x="0" y="161925"/>
                  </a:lnTo>
                  <a:lnTo>
                    <a:pt x="421004" y="161925"/>
                  </a:lnTo>
                  <a:lnTo>
                    <a:pt x="421004" y="0"/>
                  </a:lnTo>
                  <a:lnTo>
                    <a:pt x="647700" y="323850"/>
                  </a:lnTo>
                  <a:lnTo>
                    <a:pt x="421004" y="64770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Insights-Univariate</a:t>
            </a:r>
            <a:r>
              <a:rPr spc="204" dirty="0"/>
              <a:t> </a:t>
            </a:r>
            <a:r>
              <a:rPr spc="160" dirty="0"/>
              <a:t>and</a:t>
            </a:r>
            <a:r>
              <a:rPr spc="185" dirty="0"/>
              <a:t> </a:t>
            </a:r>
            <a:r>
              <a:rPr spc="155" dirty="0"/>
              <a:t>Segmented</a:t>
            </a:r>
            <a:r>
              <a:rPr spc="-15" dirty="0"/>
              <a:t> </a:t>
            </a:r>
            <a:r>
              <a:rPr spc="175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791" y="1772411"/>
            <a:ext cx="5327904" cy="27432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525768" y="1700783"/>
            <a:ext cx="5473065" cy="2814955"/>
            <a:chOff x="6525768" y="1700783"/>
            <a:chExt cx="5473065" cy="28149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5768" y="1700783"/>
              <a:ext cx="5472683" cy="281482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65976" y="2279903"/>
              <a:ext cx="5194300" cy="1323340"/>
            </a:xfrm>
            <a:custGeom>
              <a:avLst/>
              <a:gdLst/>
              <a:ahLst/>
              <a:cxnLst/>
              <a:rect l="l" t="t" r="r" b="b"/>
              <a:pathLst>
                <a:path w="5194300" h="1323339">
                  <a:moveTo>
                    <a:pt x="0" y="1322832"/>
                  </a:moveTo>
                  <a:lnTo>
                    <a:pt x="5193792" y="1322832"/>
                  </a:lnTo>
                </a:path>
                <a:path w="5194300" h="1323339">
                  <a:moveTo>
                    <a:pt x="0" y="1057656"/>
                  </a:moveTo>
                  <a:lnTo>
                    <a:pt x="5193792" y="1057656"/>
                  </a:lnTo>
                </a:path>
                <a:path w="5194300" h="1323339">
                  <a:moveTo>
                    <a:pt x="0" y="794004"/>
                  </a:moveTo>
                  <a:lnTo>
                    <a:pt x="5193792" y="794004"/>
                  </a:lnTo>
                </a:path>
                <a:path w="5194300" h="1323339">
                  <a:moveTo>
                    <a:pt x="0" y="528828"/>
                  </a:moveTo>
                  <a:lnTo>
                    <a:pt x="5193792" y="528828"/>
                  </a:lnTo>
                </a:path>
                <a:path w="5194300" h="1323339">
                  <a:moveTo>
                    <a:pt x="0" y="265175"/>
                  </a:moveTo>
                  <a:lnTo>
                    <a:pt x="5193792" y="265175"/>
                  </a:lnTo>
                </a:path>
                <a:path w="5194300" h="1323339">
                  <a:moveTo>
                    <a:pt x="0" y="0"/>
                  </a:moveTo>
                  <a:lnTo>
                    <a:pt x="519379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05600" y="3179000"/>
              <a:ext cx="431266" cy="6965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25284" y="3779519"/>
              <a:ext cx="429768" cy="9601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44968" y="2583180"/>
              <a:ext cx="429768" cy="12923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64652" y="3727665"/>
              <a:ext cx="429768" cy="14786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2812" y="2642616"/>
              <a:ext cx="431266" cy="12329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2496" y="3765740"/>
              <a:ext cx="429768" cy="1097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2180" y="2770581"/>
              <a:ext cx="429768" cy="110495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1864" y="3794734"/>
              <a:ext cx="429768" cy="807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60024" y="3285756"/>
              <a:ext cx="431266" cy="5897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8376" y="3177539"/>
              <a:ext cx="214122" cy="6926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38060" y="3776472"/>
              <a:ext cx="214122" cy="937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6220" y="2581655"/>
              <a:ext cx="215646" cy="128854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79708" y="3832860"/>
              <a:ext cx="431266" cy="426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75904" y="3724655"/>
              <a:ext cx="214122" cy="1455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95588" y="2641091"/>
              <a:ext cx="214122" cy="12291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15272" y="3764279"/>
              <a:ext cx="214122" cy="1059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33432" y="2767583"/>
              <a:ext cx="215646" cy="110261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53116" y="3793235"/>
              <a:ext cx="214122" cy="7696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972800" y="3284219"/>
              <a:ext cx="214122" cy="585977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657847" y="3417519"/>
            <a:ext cx="5359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12.96%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07377" y="3630295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6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4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96581" y="3120009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24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2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1509" y="3633342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6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35314" y="3149600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23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97416" y="3638550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8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8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74173" y="3212972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20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7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36148" y="3638169"/>
            <a:ext cx="452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3</a:t>
            </a:r>
            <a:r>
              <a:rPr sz="1200" spc="5" dirty="0">
                <a:solidFill>
                  <a:srgbClr val="D9D9D9"/>
                </a:solidFill>
                <a:latin typeface="Cambria"/>
                <a:cs typeface="Cambria"/>
              </a:rPr>
              <a:t>4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12906" y="3471164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10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9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5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375263" y="3643629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5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8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6659626" y="3861561"/>
          <a:ext cx="5205094" cy="58369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5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94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9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7030"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521334" algn="l"/>
                        </a:tabLst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	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521334" algn="l"/>
                        </a:tabLst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	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521970" algn="l"/>
                        </a:tabLst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	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" marR="3175" algn="ctr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521970" algn="l"/>
                        </a:tabLst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	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66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1F1F1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0-30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31-40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41-50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51-60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1430"/>
                        </a:lnSpc>
                        <a:spcBef>
                          <a:spcPts val="409"/>
                        </a:spcBef>
                      </a:pPr>
                      <a:r>
                        <a:rPr sz="1200" spc="1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60+</a:t>
                      </a:r>
                      <a:r>
                        <a:rPr sz="1200" spc="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and</a:t>
                      </a:r>
                      <a:r>
                        <a:rPr sz="1200" spc="3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Above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7546847" y="1708404"/>
            <a:ext cx="3431286" cy="611886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7720330" y="1780793"/>
            <a:ext cx="306895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b="1" spc="100" dirty="0">
                <a:solidFill>
                  <a:srgbClr val="F1F1F1"/>
                </a:solidFill>
                <a:latin typeface="Cambria"/>
                <a:cs typeface="Cambria"/>
              </a:rPr>
              <a:t>Percentage</a:t>
            </a:r>
            <a:r>
              <a:rPr sz="2100" b="1" spc="26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114" dirty="0">
                <a:solidFill>
                  <a:srgbClr val="F1F1F1"/>
                </a:solidFill>
                <a:latin typeface="Cambria"/>
                <a:cs typeface="Cambria"/>
              </a:rPr>
              <a:t>Defaulters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39" name="object 39"/>
          <p:cNvSpPr txBox="1"/>
          <p:nvPr/>
        </p:nvSpPr>
        <p:spPr>
          <a:xfrm>
            <a:off x="1372616" y="5038676"/>
            <a:ext cx="4277995" cy="835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10"/>
              </a:spcBef>
            </a:pP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maximum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number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customers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1920"/>
              </a:lnSpc>
            </a:pP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take 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reside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the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10" dirty="0">
                <a:solidFill>
                  <a:srgbClr val="FFFFFF"/>
                </a:solidFill>
                <a:latin typeface="Cambria"/>
                <a:cs typeface="Cambria"/>
              </a:rPr>
              <a:t>age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range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2220"/>
              </a:lnSpc>
            </a:pP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31-40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26248" y="4982800"/>
            <a:ext cx="4264660" cy="75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95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highest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30" dirty="0">
                <a:solidFill>
                  <a:srgbClr val="FFFFFF"/>
                </a:solidFill>
                <a:latin typeface="Cambria"/>
                <a:cs typeface="Cambria"/>
              </a:rPr>
              <a:t>defaulters:31-40.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730"/>
              </a:lnSpc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900" i="1" spc="30" dirty="0">
                <a:solidFill>
                  <a:srgbClr val="FFFFFF"/>
                </a:solidFill>
                <a:latin typeface="Cambria"/>
                <a:cs typeface="Cambria"/>
              </a:rPr>
              <a:t>lowest</a:t>
            </a: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35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20" dirty="0">
                <a:solidFill>
                  <a:srgbClr val="FFFFFF"/>
                </a:solidFill>
                <a:latin typeface="Cambria"/>
                <a:cs typeface="Cambria"/>
              </a:rPr>
              <a:t>60+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2005"/>
              </a:lnSpc>
            </a:pPr>
            <a:r>
              <a:rPr sz="1900" i="1" spc="3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900" i="1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10" dirty="0">
                <a:solidFill>
                  <a:srgbClr val="FFFFFF"/>
                </a:solidFill>
                <a:latin typeface="Cambria"/>
                <a:cs typeface="Cambria"/>
              </a:rPr>
              <a:t>above</a:t>
            </a:r>
            <a:endParaRPr sz="1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Insights-Univariate</a:t>
            </a:r>
            <a:r>
              <a:rPr spc="204" dirty="0"/>
              <a:t> </a:t>
            </a:r>
            <a:r>
              <a:rPr spc="160" dirty="0"/>
              <a:t>and</a:t>
            </a:r>
            <a:r>
              <a:rPr spc="185" dirty="0"/>
              <a:t> </a:t>
            </a:r>
            <a:r>
              <a:rPr spc="155" dirty="0"/>
              <a:t>Segmented</a:t>
            </a:r>
            <a:r>
              <a:rPr spc="-15" dirty="0"/>
              <a:t> </a:t>
            </a:r>
            <a:r>
              <a:rPr spc="17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8872" y="5038676"/>
            <a:ext cx="4290060" cy="8356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10"/>
              </a:spcBef>
            </a:pP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maximum</a:t>
            </a:r>
            <a:r>
              <a:rPr sz="2100" i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number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1920"/>
              </a:lnSpc>
            </a:pPr>
            <a:r>
              <a:rPr sz="2100" i="1" spc="25" dirty="0">
                <a:solidFill>
                  <a:srgbClr val="FFFFFF"/>
                </a:solidFill>
                <a:latin typeface="Cambria"/>
                <a:cs typeface="Cambria"/>
              </a:rPr>
              <a:t>who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take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loans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reside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" dirty="0">
                <a:solidFill>
                  <a:srgbClr val="FFFFFF"/>
                </a:solidFill>
                <a:latin typeface="Cambria"/>
                <a:cs typeface="Cambria"/>
              </a:rPr>
              <a:t>0-9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2220"/>
              </a:lnSpc>
            </a:pP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experience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78369" y="4901393"/>
            <a:ext cx="4156710" cy="97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95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highest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30" dirty="0">
                <a:solidFill>
                  <a:srgbClr val="FFFFFF"/>
                </a:solidFill>
                <a:latin typeface="Cambria"/>
                <a:cs typeface="Cambria"/>
              </a:rPr>
              <a:t>defaulters:0-9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730"/>
              </a:lnSpc>
            </a:pPr>
            <a:r>
              <a:rPr sz="1900" i="1" spc="45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endParaRPr sz="1900">
              <a:latin typeface="Cambria"/>
              <a:cs typeface="Cambria"/>
            </a:endParaRPr>
          </a:p>
          <a:p>
            <a:pPr marL="12700" marR="5080">
              <a:lnSpc>
                <a:spcPct val="75800"/>
              </a:lnSpc>
              <a:spcBef>
                <a:spcPts val="280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900" i="1" spc="30" dirty="0">
                <a:solidFill>
                  <a:srgbClr val="FFFFFF"/>
                </a:solidFill>
                <a:latin typeface="Cambria"/>
                <a:cs typeface="Cambria"/>
              </a:rPr>
              <a:t>lowest</a:t>
            </a:r>
            <a:r>
              <a:rPr sz="1900" i="1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35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30-39 </a:t>
            </a:r>
            <a:r>
              <a:rPr sz="1900" i="1" spc="-4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60" dirty="0">
                <a:solidFill>
                  <a:srgbClr val="FFFFFF"/>
                </a:solidFill>
                <a:latin typeface="Cambria"/>
                <a:cs typeface="Cambria"/>
              </a:rPr>
              <a:t>years.</a:t>
            </a:r>
            <a:endParaRPr sz="190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6844" y="2904108"/>
          <a:ext cx="5319393" cy="1623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5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51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27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3263">
                <a:tc>
                  <a:txBody>
                    <a:bodyPr/>
                    <a:lstStyle/>
                    <a:p>
                      <a:pPr marL="151130" algn="ctr">
                        <a:lnSpc>
                          <a:spcPts val="1425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31172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2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9525">
                      <a:solidFill>
                        <a:srgbClr val="F1F1F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7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8983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8382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345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1842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10795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59410">
                        <a:lnSpc>
                          <a:spcPct val="100000"/>
                        </a:lnSpc>
                        <a:spcBef>
                          <a:spcPts val="850"/>
                        </a:spcBef>
                        <a:tabLst>
                          <a:tab pos="1466215" algn="l"/>
                        </a:tabLst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7481	</a:t>
                      </a:r>
                      <a:r>
                        <a:rPr sz="1800" baseline="-20833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521</a:t>
                      </a:r>
                      <a:endParaRPr sz="1800" baseline="-20833">
                        <a:latin typeface="Cambria"/>
                        <a:cs typeface="Cambria"/>
                      </a:endParaRPr>
                    </a:p>
                  </a:txBody>
                  <a:tcPr marL="0" marR="0" marT="107950" marB="0">
                    <a:lnT w="9525">
                      <a:solidFill>
                        <a:srgbClr val="F1F1F1"/>
                      </a:solidFill>
                      <a:prstDash val="solid"/>
                    </a:lnT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marL="122555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0-9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40</a:t>
                      </a:r>
                      <a:r>
                        <a:rPr sz="1200" spc="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and</a:t>
                      </a:r>
                      <a:r>
                        <a:rPr sz="1200" spc="4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2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Above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20-29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  <a:spcBef>
                          <a:spcPts val="765"/>
                        </a:spcBef>
                        <a:tabLst>
                          <a:tab pos="1400810" algn="l"/>
                        </a:tabLst>
                      </a:pPr>
                      <a:r>
                        <a:rPr sz="1200" spc="-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10-19	30-39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452627" y="2001011"/>
            <a:ext cx="5664835" cy="2527300"/>
            <a:chOff x="452627" y="2001011"/>
            <a:chExt cx="5664835" cy="25273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627" y="2001011"/>
              <a:ext cx="5664708" cy="252679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56843" y="2499359"/>
              <a:ext cx="5318760" cy="429895"/>
            </a:xfrm>
            <a:custGeom>
              <a:avLst/>
              <a:gdLst/>
              <a:ahLst/>
              <a:cxnLst/>
              <a:rect l="l" t="t" r="r" b="b"/>
              <a:pathLst>
                <a:path w="5318760" h="429894">
                  <a:moveTo>
                    <a:pt x="0" y="0"/>
                  </a:moveTo>
                  <a:lnTo>
                    <a:pt x="5318759" y="0"/>
                  </a:lnTo>
                </a:path>
                <a:path w="5318760" h="429894">
                  <a:moveTo>
                    <a:pt x="0" y="429767"/>
                  </a:moveTo>
                  <a:lnTo>
                    <a:pt x="5318759" y="429767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6195" y="2877311"/>
              <a:ext cx="754430" cy="13472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69947" y="3828262"/>
              <a:ext cx="754430" cy="3962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3700" y="4134624"/>
              <a:ext cx="754430" cy="899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7451" y="3892334"/>
              <a:ext cx="754430" cy="3321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8972" y="2874263"/>
              <a:ext cx="537210" cy="134188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1204" y="4189476"/>
              <a:ext cx="754430" cy="3505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82724" y="3826751"/>
              <a:ext cx="537222" cy="38939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46476" y="4133088"/>
              <a:ext cx="538734" cy="845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0227" y="3890759"/>
              <a:ext cx="537210" cy="32538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216152" y="2008632"/>
            <a:ext cx="4304665" cy="936625"/>
            <a:chOff x="1216152" y="2008632"/>
            <a:chExt cx="4304665" cy="93662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6152" y="2008632"/>
              <a:ext cx="4304538" cy="61188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18816" y="2333244"/>
              <a:ext cx="1212342" cy="61188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390014" y="2081022"/>
            <a:ext cx="3858260" cy="6737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515110" marR="5080" indent="-1503045">
              <a:lnSpc>
                <a:spcPct val="101400"/>
              </a:lnSpc>
              <a:spcBef>
                <a:spcPts val="85"/>
              </a:spcBef>
            </a:pPr>
            <a:r>
              <a:rPr sz="2100" b="1" spc="105" dirty="0">
                <a:solidFill>
                  <a:srgbClr val="F1F1F1"/>
                </a:solidFill>
                <a:latin typeface="Cambria"/>
                <a:cs typeface="Cambria"/>
              </a:rPr>
              <a:t>Distribution</a:t>
            </a:r>
            <a:r>
              <a:rPr sz="2100" b="1" spc="27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-5" dirty="0">
                <a:solidFill>
                  <a:srgbClr val="F1F1F1"/>
                </a:solidFill>
                <a:latin typeface="Cambria"/>
                <a:cs typeface="Cambria"/>
              </a:rPr>
              <a:t>of</a:t>
            </a:r>
            <a:r>
              <a:rPr sz="2100" b="1" spc="29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120" dirty="0">
                <a:solidFill>
                  <a:srgbClr val="F1F1F1"/>
                </a:solidFill>
                <a:latin typeface="Cambria"/>
                <a:cs typeface="Cambria"/>
              </a:rPr>
              <a:t>Employment </a:t>
            </a:r>
            <a:r>
              <a:rPr sz="2100" b="1" spc="-45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80" dirty="0">
                <a:solidFill>
                  <a:srgbClr val="F1F1F1"/>
                </a:solidFill>
                <a:latin typeface="Cambria"/>
                <a:cs typeface="Cambria"/>
              </a:rPr>
              <a:t>Years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525768" y="2001011"/>
            <a:ext cx="5295900" cy="2527300"/>
            <a:chOff x="6525768" y="2001011"/>
            <a:chExt cx="5295900" cy="2527300"/>
          </a:xfrm>
        </p:grpSpPr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25768" y="2001011"/>
              <a:ext cx="5295900" cy="25267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751320" y="3627119"/>
              <a:ext cx="4846320" cy="585470"/>
            </a:xfrm>
            <a:custGeom>
              <a:avLst/>
              <a:gdLst/>
              <a:ahLst/>
              <a:cxnLst/>
              <a:rect l="l" t="t" r="r" b="b"/>
              <a:pathLst>
                <a:path w="4846320" h="585470">
                  <a:moveTo>
                    <a:pt x="0" y="0"/>
                  </a:moveTo>
                  <a:lnTo>
                    <a:pt x="4846320" y="0"/>
                  </a:lnTo>
                </a:path>
                <a:path w="4846320" h="585470">
                  <a:moveTo>
                    <a:pt x="0" y="0"/>
                  </a:moveTo>
                  <a:lnTo>
                    <a:pt x="0" y="292607"/>
                  </a:lnTo>
                </a:path>
                <a:path w="4846320" h="585470">
                  <a:moveTo>
                    <a:pt x="969263" y="0"/>
                  </a:moveTo>
                  <a:lnTo>
                    <a:pt x="969263" y="292607"/>
                  </a:lnTo>
                </a:path>
                <a:path w="4846320" h="585470">
                  <a:moveTo>
                    <a:pt x="1938527" y="0"/>
                  </a:moveTo>
                  <a:lnTo>
                    <a:pt x="1938527" y="292607"/>
                  </a:lnTo>
                </a:path>
                <a:path w="4846320" h="585470">
                  <a:moveTo>
                    <a:pt x="2907791" y="0"/>
                  </a:moveTo>
                  <a:lnTo>
                    <a:pt x="2907791" y="292607"/>
                  </a:lnTo>
                </a:path>
                <a:path w="4846320" h="585470">
                  <a:moveTo>
                    <a:pt x="3877055" y="0"/>
                  </a:moveTo>
                  <a:lnTo>
                    <a:pt x="3877055" y="292607"/>
                  </a:lnTo>
                </a:path>
                <a:path w="4846320" h="585470">
                  <a:moveTo>
                    <a:pt x="4846320" y="0"/>
                  </a:moveTo>
                  <a:lnTo>
                    <a:pt x="4846320" y="292607"/>
                  </a:lnTo>
                </a:path>
                <a:path w="4846320" h="585470">
                  <a:moveTo>
                    <a:pt x="0" y="292607"/>
                  </a:moveTo>
                  <a:lnTo>
                    <a:pt x="0" y="585215"/>
                  </a:lnTo>
                </a:path>
                <a:path w="4846320" h="585470">
                  <a:moveTo>
                    <a:pt x="969263" y="292607"/>
                  </a:moveTo>
                  <a:lnTo>
                    <a:pt x="969263" y="585215"/>
                  </a:lnTo>
                </a:path>
                <a:path w="4846320" h="585470">
                  <a:moveTo>
                    <a:pt x="1938527" y="292607"/>
                  </a:moveTo>
                  <a:lnTo>
                    <a:pt x="1938527" y="585215"/>
                  </a:lnTo>
                </a:path>
                <a:path w="4846320" h="585470">
                  <a:moveTo>
                    <a:pt x="2907791" y="292607"/>
                  </a:moveTo>
                  <a:lnTo>
                    <a:pt x="2907791" y="585215"/>
                  </a:lnTo>
                </a:path>
                <a:path w="4846320" h="585470">
                  <a:moveTo>
                    <a:pt x="3877055" y="292607"/>
                  </a:moveTo>
                  <a:lnTo>
                    <a:pt x="3877055" y="585215"/>
                  </a:lnTo>
                </a:path>
                <a:path w="4846320" h="585470">
                  <a:moveTo>
                    <a:pt x="4846320" y="292607"/>
                  </a:moveTo>
                  <a:lnTo>
                    <a:pt x="4846320" y="585215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01840" y="2648686"/>
              <a:ext cx="4134611" cy="121312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235190" y="2667761"/>
              <a:ext cx="3877310" cy="955675"/>
            </a:xfrm>
            <a:custGeom>
              <a:avLst/>
              <a:gdLst/>
              <a:ahLst/>
              <a:cxnLst/>
              <a:rect l="l" t="t" r="r" b="b"/>
              <a:pathLst>
                <a:path w="3877309" h="955675">
                  <a:moveTo>
                    <a:pt x="0" y="0"/>
                  </a:moveTo>
                  <a:lnTo>
                    <a:pt x="969263" y="800100"/>
                  </a:lnTo>
                  <a:lnTo>
                    <a:pt x="1938527" y="829055"/>
                  </a:lnTo>
                  <a:lnTo>
                    <a:pt x="2907791" y="934212"/>
                  </a:lnTo>
                  <a:lnTo>
                    <a:pt x="3877055" y="955548"/>
                  </a:lnTo>
                </a:path>
              </a:pathLst>
            </a:custGeom>
            <a:ln w="34925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116568" y="3299459"/>
              <a:ext cx="58419" cy="196850"/>
            </a:xfrm>
            <a:custGeom>
              <a:avLst/>
              <a:gdLst/>
              <a:ahLst/>
              <a:cxnLst/>
              <a:rect l="l" t="t" r="r" b="b"/>
              <a:pathLst>
                <a:path w="58420" h="196850">
                  <a:moveTo>
                    <a:pt x="57911" y="196595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950707" y="3180969"/>
            <a:ext cx="523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12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4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9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63330" y="3082797"/>
            <a:ext cx="523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10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2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3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932161" y="3314827"/>
            <a:ext cx="438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6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901426" y="3336163"/>
            <a:ext cx="4381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4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235190" y="2963417"/>
            <a:ext cx="3877310" cy="817244"/>
          </a:xfrm>
          <a:custGeom>
            <a:avLst/>
            <a:gdLst/>
            <a:ahLst/>
            <a:cxnLst/>
            <a:rect l="l" t="t" r="r" b="b"/>
            <a:pathLst>
              <a:path w="3877309" h="817245">
                <a:moveTo>
                  <a:pt x="0" y="0"/>
                </a:moveTo>
                <a:lnTo>
                  <a:pt x="3877055" y="816864"/>
                </a:lnTo>
              </a:path>
            </a:pathLst>
          </a:custGeom>
          <a:ln w="19050">
            <a:solidFill>
              <a:srgbClr val="FFFF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126858" y="3712845"/>
            <a:ext cx="233045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5" dirty="0">
                <a:solidFill>
                  <a:srgbClr val="D9D9D9"/>
                </a:solidFill>
                <a:latin typeface="Cambria"/>
                <a:cs typeface="Cambria"/>
              </a:rPr>
              <a:t>-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732776" y="3712845"/>
            <a:ext cx="1650364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0530">
              <a:lnSpc>
                <a:spcPct val="100000"/>
              </a:lnSpc>
              <a:spcBef>
                <a:spcPts val="100"/>
              </a:spcBef>
              <a:tabLst>
                <a:tab pos="1400175" algn="l"/>
              </a:tabLst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	1</a:t>
            </a:r>
            <a:endParaRPr sz="1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860"/>
              </a:spcBef>
              <a:tabLst>
                <a:tab pos="1247775" algn="l"/>
              </a:tabLst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4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spc="75" dirty="0">
                <a:solidFill>
                  <a:srgbClr val="D9D9D9"/>
                </a:solidFill>
                <a:latin typeface="Cambria"/>
                <a:cs typeface="Cambria"/>
              </a:rPr>
              <a:t>a</a:t>
            </a:r>
            <a:r>
              <a:rPr sz="1200" spc="40" dirty="0">
                <a:solidFill>
                  <a:srgbClr val="D9D9D9"/>
                </a:solidFill>
                <a:latin typeface="Cambria"/>
                <a:cs typeface="Cambria"/>
              </a:rPr>
              <a:t>nd</a:t>
            </a:r>
            <a:r>
              <a:rPr sz="1200" spc="60" dirty="0">
                <a:solidFill>
                  <a:srgbClr val="D9D9D9"/>
                </a:solidFill>
                <a:latin typeface="Cambria"/>
                <a:cs typeface="Cambria"/>
              </a:rPr>
              <a:t> Ab</a:t>
            </a:r>
            <a:r>
              <a:rPr sz="1200" spc="-55" dirty="0">
                <a:solidFill>
                  <a:srgbClr val="D9D9D9"/>
                </a:solidFill>
                <a:latin typeface="Cambria"/>
                <a:cs typeface="Cambria"/>
              </a:rPr>
              <a:t>o</a:t>
            </a:r>
            <a:r>
              <a:rPr sz="1200" spc="35" dirty="0">
                <a:solidFill>
                  <a:srgbClr val="D9D9D9"/>
                </a:solidFill>
                <a:latin typeface="Cambria"/>
                <a:cs typeface="Cambria"/>
              </a:rPr>
              <a:t>v</a:t>
            </a:r>
            <a:r>
              <a:rPr sz="1200" spc="10" dirty="0">
                <a:solidFill>
                  <a:srgbClr val="D9D9D9"/>
                </a:solidFill>
                <a:latin typeface="Cambria"/>
                <a:cs typeface="Cambria"/>
              </a:rPr>
              <a:t>e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	</a:t>
            </a: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0-19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950450" y="3712845"/>
            <a:ext cx="402590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86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2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0-29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919714" y="3712845"/>
            <a:ext cx="402590" cy="501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</a:t>
            </a:r>
            <a:endParaRPr sz="12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86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3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0-39</a:t>
            </a:r>
            <a:endParaRPr sz="1200">
              <a:latin typeface="Cambria"/>
              <a:cs typeface="Cambria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941819" y="2008632"/>
            <a:ext cx="4461510" cy="611886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6981443" y="2081022"/>
            <a:ext cx="4232275" cy="509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6685">
              <a:lnSpc>
                <a:spcPts val="2430"/>
              </a:lnSpc>
              <a:spcBef>
                <a:spcPts val="125"/>
              </a:spcBef>
            </a:pPr>
            <a:r>
              <a:rPr sz="2100" b="1" spc="114" dirty="0">
                <a:solidFill>
                  <a:srgbClr val="F1F1F1"/>
                </a:solidFill>
                <a:latin typeface="Cambria"/>
                <a:cs typeface="Cambria"/>
              </a:rPr>
              <a:t>Segmented</a:t>
            </a:r>
            <a:r>
              <a:rPr sz="2100" b="1" spc="28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80" dirty="0">
                <a:solidFill>
                  <a:srgbClr val="F1F1F1"/>
                </a:solidFill>
                <a:latin typeface="Cambria"/>
                <a:cs typeface="Cambria"/>
              </a:rPr>
              <a:t>employment</a:t>
            </a:r>
            <a:r>
              <a:rPr sz="2100" b="1" spc="27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85" dirty="0">
                <a:solidFill>
                  <a:srgbClr val="F1F1F1"/>
                </a:solidFill>
                <a:latin typeface="Cambria"/>
                <a:cs typeface="Cambria"/>
              </a:rPr>
              <a:t>years</a:t>
            </a:r>
            <a:endParaRPr sz="2100">
              <a:latin typeface="Cambria"/>
              <a:cs typeface="Cambria"/>
            </a:endParaRPr>
          </a:p>
          <a:p>
            <a:pPr>
              <a:lnSpc>
                <a:spcPts val="1350"/>
              </a:lnSpc>
            </a:pPr>
            <a:r>
              <a:rPr sz="1200" spc="5" dirty="0">
                <a:solidFill>
                  <a:srgbClr val="D9D9D9"/>
                </a:solidFill>
                <a:latin typeface="Cambria"/>
                <a:cs typeface="Cambria"/>
              </a:rPr>
              <a:t>74.81%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Insights-Univariate</a:t>
            </a:r>
            <a:r>
              <a:rPr spc="204" dirty="0"/>
              <a:t> </a:t>
            </a:r>
            <a:r>
              <a:rPr spc="160" dirty="0"/>
              <a:t>and</a:t>
            </a:r>
            <a:r>
              <a:rPr spc="185" dirty="0"/>
              <a:t> </a:t>
            </a:r>
            <a:r>
              <a:rPr spc="155" dirty="0"/>
              <a:t>Segmented</a:t>
            </a:r>
            <a:r>
              <a:rPr spc="-15" dirty="0"/>
              <a:t> </a:t>
            </a:r>
            <a:r>
              <a:rPr spc="17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4793" y="5030100"/>
            <a:ext cx="4182110" cy="5924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15"/>
              </a:spcBef>
            </a:pP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female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 </a:t>
            </a: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2220"/>
              </a:lnSpc>
            </a:pP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much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25" dirty="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than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other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15" dirty="0">
                <a:solidFill>
                  <a:srgbClr val="FFFFFF"/>
                </a:solidFill>
                <a:latin typeface="Cambria"/>
                <a:cs typeface="Cambria"/>
              </a:rPr>
              <a:t>gender(s)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54367" y="4968830"/>
            <a:ext cx="4255135" cy="75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95"/>
              </a:spcBef>
            </a:pPr>
            <a:r>
              <a:rPr sz="1900" i="1" spc="65" dirty="0">
                <a:solidFill>
                  <a:srgbClr val="FFFFFF"/>
                </a:solidFill>
                <a:latin typeface="Cambria"/>
                <a:cs typeface="Cambria"/>
              </a:rPr>
              <a:t>Female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4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15" dirty="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1900">
              <a:latin typeface="Cambria"/>
              <a:cs typeface="Cambria"/>
            </a:endParaRPr>
          </a:p>
          <a:p>
            <a:pPr marL="12700" marR="909319">
              <a:lnSpc>
                <a:spcPct val="75800"/>
              </a:lnSpc>
              <a:spcBef>
                <a:spcPts val="275"/>
              </a:spcBef>
            </a:pPr>
            <a:r>
              <a:rPr sz="1900" i="1" spc="40" dirty="0">
                <a:solidFill>
                  <a:srgbClr val="FFFFFF"/>
                </a:solidFill>
                <a:latin typeface="Cambria"/>
                <a:cs typeface="Cambria"/>
              </a:rPr>
              <a:t>defaulters</a:t>
            </a: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10" dirty="0">
                <a:solidFill>
                  <a:srgbClr val="FFFFFF"/>
                </a:solidFill>
                <a:latin typeface="Cambria"/>
                <a:cs typeface="Cambria"/>
              </a:rPr>
              <a:t>compared</a:t>
            </a: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25" dirty="0">
                <a:solidFill>
                  <a:srgbClr val="FFFFFF"/>
                </a:solidFill>
                <a:latin typeface="Cambria"/>
                <a:cs typeface="Cambria"/>
              </a:rPr>
              <a:t>other </a:t>
            </a:r>
            <a:r>
              <a:rPr sz="1900" i="1" spc="-4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" dirty="0">
                <a:solidFill>
                  <a:srgbClr val="FFFFFF"/>
                </a:solidFill>
                <a:latin typeface="Cambria"/>
                <a:cs typeface="Cambria"/>
              </a:rPr>
              <a:t>gender(s)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8536" y="1828800"/>
            <a:ext cx="5615940" cy="2607945"/>
            <a:chOff x="478536" y="1828800"/>
            <a:chExt cx="5615940" cy="2607945"/>
          </a:xfrm>
        </p:grpSpPr>
        <p:sp>
          <p:nvSpPr>
            <p:cNvPr id="7" name="object 7"/>
            <p:cNvSpPr/>
            <p:nvPr/>
          </p:nvSpPr>
          <p:spPr>
            <a:xfrm>
              <a:off x="478536" y="1828800"/>
              <a:ext cx="5615940" cy="2607945"/>
            </a:xfrm>
            <a:custGeom>
              <a:avLst/>
              <a:gdLst/>
              <a:ahLst/>
              <a:cxnLst/>
              <a:rect l="l" t="t" r="r" b="b"/>
              <a:pathLst>
                <a:path w="5615940" h="2607945">
                  <a:moveTo>
                    <a:pt x="5615940" y="0"/>
                  </a:moveTo>
                  <a:lnTo>
                    <a:pt x="0" y="0"/>
                  </a:lnTo>
                  <a:lnTo>
                    <a:pt x="0" y="2607564"/>
                  </a:lnTo>
                  <a:lnTo>
                    <a:pt x="5615940" y="2607564"/>
                  </a:lnTo>
                  <a:lnTo>
                    <a:pt x="5615940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4" y="3799077"/>
              <a:ext cx="5273040" cy="95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4" y="3599433"/>
              <a:ext cx="5273040" cy="95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4" y="3399789"/>
              <a:ext cx="5273040" cy="95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4" y="3198622"/>
              <a:ext cx="5273040" cy="95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221" y="2599690"/>
              <a:ext cx="5282628" cy="14085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4" y="2998977"/>
              <a:ext cx="5273040" cy="95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984" y="2799333"/>
              <a:ext cx="5273040" cy="95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1391" y="2604516"/>
              <a:ext cx="4075938" cy="140817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01496" y="2691383"/>
              <a:ext cx="3938270" cy="1312545"/>
            </a:xfrm>
            <a:custGeom>
              <a:avLst/>
              <a:gdLst/>
              <a:ahLst/>
              <a:cxnLst/>
              <a:rect l="l" t="t" r="r" b="b"/>
              <a:pathLst>
                <a:path w="3938270" h="1312545">
                  <a:moveTo>
                    <a:pt x="0" y="0"/>
                  </a:moveTo>
                  <a:lnTo>
                    <a:pt x="423672" y="0"/>
                  </a:lnTo>
                  <a:lnTo>
                    <a:pt x="423672" y="1312164"/>
                  </a:lnTo>
                  <a:lnTo>
                    <a:pt x="0" y="1312164"/>
                  </a:lnTo>
                  <a:lnTo>
                    <a:pt x="0" y="0"/>
                  </a:lnTo>
                  <a:close/>
                </a:path>
                <a:path w="3938270" h="1312545">
                  <a:moveTo>
                    <a:pt x="1757172" y="626363"/>
                  </a:moveTo>
                  <a:lnTo>
                    <a:pt x="2180843" y="626363"/>
                  </a:lnTo>
                  <a:lnTo>
                    <a:pt x="2180843" y="1312164"/>
                  </a:lnTo>
                  <a:lnTo>
                    <a:pt x="1757172" y="1312164"/>
                  </a:lnTo>
                  <a:lnTo>
                    <a:pt x="1757172" y="626363"/>
                  </a:lnTo>
                  <a:close/>
                </a:path>
                <a:path w="3938270" h="1312545">
                  <a:moveTo>
                    <a:pt x="3514343" y="1310639"/>
                  </a:moveTo>
                  <a:lnTo>
                    <a:pt x="3938016" y="1310639"/>
                  </a:lnTo>
                  <a:lnTo>
                    <a:pt x="3938016" y="1312164"/>
                  </a:lnTo>
                  <a:lnTo>
                    <a:pt x="3514343" y="1312164"/>
                  </a:lnTo>
                  <a:lnTo>
                    <a:pt x="3514343" y="1310639"/>
                  </a:lnTo>
                  <a:close/>
                </a:path>
              </a:pathLst>
            </a:custGeom>
            <a:ln w="9525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298702" y="2436114"/>
            <a:ext cx="43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32823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56889" y="3062478"/>
            <a:ext cx="43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17174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62150" y="4088968"/>
            <a:ext cx="1149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155" dirty="0">
                <a:solidFill>
                  <a:srgbClr val="BEBEBE"/>
                </a:solidFill>
                <a:latin typeface="Cambria"/>
                <a:cs typeface="Cambria"/>
              </a:rPr>
              <a:t>F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99129" y="4088968"/>
            <a:ext cx="15684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155" dirty="0">
                <a:solidFill>
                  <a:srgbClr val="BEBEBE"/>
                </a:solidFill>
                <a:latin typeface="Cambria"/>
                <a:cs typeface="Cambria"/>
              </a:rPr>
              <a:t>M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58511" y="3749420"/>
            <a:ext cx="354965" cy="548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2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2</a:t>
            </a:r>
            <a:endParaRPr sz="12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1235"/>
              </a:spcBef>
            </a:pPr>
            <a:r>
              <a:rPr sz="1200" spc="150" dirty="0">
                <a:solidFill>
                  <a:srgbClr val="BEBEBE"/>
                </a:solidFill>
                <a:latin typeface="Cambria"/>
                <a:cs typeface="Cambria"/>
              </a:rPr>
              <a:t>X</a:t>
            </a:r>
            <a:r>
              <a:rPr sz="1200" spc="160" dirty="0">
                <a:solidFill>
                  <a:srgbClr val="BEBEBE"/>
                </a:solidFill>
                <a:latin typeface="Cambria"/>
                <a:cs typeface="Cambria"/>
              </a:rPr>
              <a:t>N</a:t>
            </a:r>
            <a:r>
              <a:rPr sz="1200" spc="120" dirty="0">
                <a:solidFill>
                  <a:srgbClr val="BEBEBE"/>
                </a:solidFill>
                <a:latin typeface="Cambria"/>
                <a:cs typeface="Cambria"/>
              </a:rPr>
              <a:t>A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97861" y="1908809"/>
            <a:ext cx="2185035" cy="3092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850" b="1" spc="20" dirty="0">
                <a:solidFill>
                  <a:srgbClr val="D9D9D9"/>
                </a:solidFill>
                <a:latin typeface="Cambria"/>
                <a:cs typeface="Cambria"/>
              </a:rPr>
              <a:t>Gender</a:t>
            </a:r>
            <a:r>
              <a:rPr sz="1850" b="1" spc="5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850" b="1" spc="-10" dirty="0">
                <a:solidFill>
                  <a:srgbClr val="D9D9D9"/>
                </a:solidFill>
                <a:latin typeface="Cambria"/>
                <a:cs typeface="Cambria"/>
              </a:rPr>
              <a:t>distribution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78536" y="1828800"/>
            <a:ext cx="5615940" cy="2607945"/>
          </a:xfrm>
          <a:custGeom>
            <a:avLst/>
            <a:gdLst/>
            <a:ahLst/>
            <a:cxnLst/>
            <a:rect l="l" t="t" r="r" b="b"/>
            <a:pathLst>
              <a:path w="5615940" h="2607945">
                <a:moveTo>
                  <a:pt x="0" y="2607564"/>
                </a:moveTo>
                <a:lnTo>
                  <a:pt x="5615940" y="2607564"/>
                </a:lnTo>
                <a:lnTo>
                  <a:pt x="5615940" y="0"/>
                </a:lnTo>
                <a:lnTo>
                  <a:pt x="0" y="0"/>
                </a:lnTo>
                <a:lnTo>
                  <a:pt x="0" y="2607564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26495" y="3726216"/>
            <a:ext cx="722376" cy="10631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6525768" y="1828800"/>
            <a:ext cx="5329555" cy="2607945"/>
            <a:chOff x="6525768" y="1828800"/>
            <a:chExt cx="5329555" cy="2607945"/>
          </a:xfrm>
        </p:grpSpPr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5768" y="1828800"/>
              <a:ext cx="5329428" cy="2607564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6688836" y="2528316"/>
              <a:ext cx="5003800" cy="1028700"/>
            </a:xfrm>
            <a:custGeom>
              <a:avLst/>
              <a:gdLst/>
              <a:ahLst/>
              <a:cxnLst/>
              <a:rect l="l" t="t" r="r" b="b"/>
              <a:pathLst>
                <a:path w="5003800" h="1028700">
                  <a:moveTo>
                    <a:pt x="0" y="1028700"/>
                  </a:moveTo>
                  <a:lnTo>
                    <a:pt x="5003292" y="1028700"/>
                  </a:lnTo>
                </a:path>
                <a:path w="5003800" h="1028700">
                  <a:moveTo>
                    <a:pt x="0" y="856488"/>
                  </a:moveTo>
                  <a:lnTo>
                    <a:pt x="5003292" y="856488"/>
                  </a:lnTo>
                </a:path>
                <a:path w="5003800" h="1028700">
                  <a:moveTo>
                    <a:pt x="0" y="685800"/>
                  </a:moveTo>
                  <a:lnTo>
                    <a:pt x="5003292" y="685800"/>
                  </a:lnTo>
                </a:path>
                <a:path w="5003800" h="1028700">
                  <a:moveTo>
                    <a:pt x="0" y="513588"/>
                  </a:moveTo>
                  <a:lnTo>
                    <a:pt x="5003292" y="513588"/>
                  </a:lnTo>
                </a:path>
                <a:path w="5003800" h="1028700">
                  <a:moveTo>
                    <a:pt x="0" y="342900"/>
                  </a:moveTo>
                  <a:lnTo>
                    <a:pt x="5003292" y="342900"/>
                  </a:lnTo>
                </a:path>
                <a:path w="5003800" h="1028700">
                  <a:moveTo>
                    <a:pt x="0" y="170687"/>
                  </a:moveTo>
                  <a:lnTo>
                    <a:pt x="5003292" y="170687"/>
                  </a:lnTo>
                </a:path>
                <a:path w="5003800" h="1028700">
                  <a:moveTo>
                    <a:pt x="0" y="0"/>
                  </a:moveTo>
                  <a:lnTo>
                    <a:pt x="500329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2948" y="2679204"/>
              <a:ext cx="723874" cy="10576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4216" y="3649979"/>
              <a:ext cx="722376" cy="8686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25484" y="3198914"/>
              <a:ext cx="722376" cy="53793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25228" y="3666693"/>
              <a:ext cx="722376" cy="7015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5724" y="2676131"/>
              <a:ext cx="505205" cy="105385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35468" y="3646932"/>
              <a:ext cx="508253" cy="8458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36736" y="3195815"/>
              <a:ext cx="505231" cy="5341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38004" y="3663695"/>
              <a:ext cx="506729" cy="6781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965693" y="3396234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4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5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3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23781" y="2944748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30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8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67341" y="3413252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3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5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0967973" y="3473577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graphicFrame>
        <p:nvGraphicFramePr>
          <p:cNvPr id="40" name="object 40"/>
          <p:cNvGraphicFramePr>
            <a:graphicFrameLocks noGrp="1"/>
          </p:cNvGraphicFramePr>
          <p:nvPr/>
        </p:nvGraphicFramePr>
        <p:xfrm>
          <a:off x="6682485" y="3722878"/>
          <a:ext cx="5001892" cy="5836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7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4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7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9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94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83692">
                <a:tc>
                  <a:txBody>
                    <a:bodyPr/>
                    <a:lstStyle/>
                    <a:p>
                      <a:pPr marL="4591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F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0320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974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43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M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2405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155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330200">
                        <a:lnSpc>
                          <a:spcPts val="1430"/>
                        </a:lnSpc>
                      </a:pPr>
                      <a:r>
                        <a:rPr sz="1200" spc="14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XNA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1" name="object 4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159752" y="1828800"/>
            <a:ext cx="4367022" cy="550926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6922389" y="1869186"/>
            <a:ext cx="4425315" cy="764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3384">
              <a:lnSpc>
                <a:spcPct val="100000"/>
              </a:lnSpc>
              <a:spcBef>
                <a:spcPts val="105"/>
              </a:spcBef>
            </a:pPr>
            <a:r>
              <a:rPr sz="2000" b="1" spc="100" dirty="0">
                <a:solidFill>
                  <a:srgbClr val="F1F1F1"/>
                </a:solidFill>
                <a:latin typeface="Cambria"/>
                <a:cs typeface="Cambria"/>
              </a:rPr>
              <a:t>Segmented</a:t>
            </a:r>
            <a:r>
              <a:rPr sz="2000" b="1" spc="229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000" b="1" spc="60" dirty="0">
                <a:solidFill>
                  <a:srgbClr val="F1F1F1"/>
                </a:solidFill>
                <a:latin typeface="Cambria"/>
                <a:cs typeface="Cambria"/>
              </a:rPr>
              <a:t>gender</a:t>
            </a:r>
            <a:r>
              <a:rPr sz="2000" b="1" spc="24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000" b="1" spc="80" dirty="0">
                <a:solidFill>
                  <a:srgbClr val="F1F1F1"/>
                </a:solidFill>
                <a:latin typeface="Cambria"/>
                <a:cs typeface="Cambria"/>
              </a:rPr>
              <a:t>distribution</a:t>
            </a:r>
            <a:endParaRPr sz="2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61.12%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Insights-Univariate</a:t>
            </a:r>
            <a:r>
              <a:rPr spc="204" dirty="0"/>
              <a:t> </a:t>
            </a:r>
            <a:r>
              <a:rPr spc="160" dirty="0"/>
              <a:t>and</a:t>
            </a:r>
            <a:r>
              <a:rPr spc="185" dirty="0"/>
              <a:t> </a:t>
            </a:r>
            <a:r>
              <a:rPr spc="155" dirty="0"/>
              <a:t>Segmented</a:t>
            </a:r>
            <a:r>
              <a:rPr spc="-15" dirty="0"/>
              <a:t> </a:t>
            </a:r>
            <a:r>
              <a:rPr spc="17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64793" y="4928948"/>
            <a:ext cx="372173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majority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793" y="5142308"/>
            <a:ext cx="349250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40" dirty="0">
                <a:solidFill>
                  <a:srgbClr val="FFFFFF"/>
                </a:solidFill>
                <a:latin typeface="Cambria"/>
                <a:cs typeface="Cambria"/>
              </a:rPr>
              <a:t>unaccompanied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 at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793" y="5355694"/>
            <a:ext cx="430212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issuing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loans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themselves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793" y="5568732"/>
            <a:ext cx="686435" cy="3479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bank.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4367" y="4978482"/>
            <a:ext cx="34480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Maximum</a:t>
            </a:r>
            <a:r>
              <a:rPr sz="19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35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54367" y="5170506"/>
            <a:ext cx="24599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35" dirty="0">
                <a:solidFill>
                  <a:srgbClr val="FFFFFF"/>
                </a:solidFill>
                <a:latin typeface="Cambria"/>
                <a:cs typeface="Cambria"/>
              </a:rPr>
              <a:t>Unaccompanied</a:t>
            </a:r>
            <a:r>
              <a:rPr sz="1900" b="1" i="1" spc="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50" dirty="0">
                <a:solidFill>
                  <a:srgbClr val="FFFFFF"/>
                </a:solidFill>
                <a:latin typeface="Cambria"/>
                <a:cs typeface="Cambria"/>
              </a:rPr>
              <a:t>people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4367" y="5554284"/>
            <a:ext cx="386778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minimum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40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endParaRPr sz="19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54367" y="5746308"/>
            <a:ext cx="415925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1900" i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25" dirty="0">
                <a:solidFill>
                  <a:srgbClr val="FFFFFF"/>
                </a:solidFill>
                <a:latin typeface="Cambria"/>
                <a:cs typeface="Cambria"/>
              </a:rPr>
              <a:t>spouses,</a:t>
            </a:r>
            <a:r>
              <a:rPr sz="1900" b="1" i="1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4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900" b="1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20" dirty="0">
                <a:solidFill>
                  <a:srgbClr val="FFFFFF"/>
                </a:solidFill>
                <a:latin typeface="Cambria"/>
                <a:cs typeface="Cambria"/>
              </a:rPr>
              <a:t>partners</a:t>
            </a:r>
            <a:r>
              <a:rPr sz="1900" i="1" spc="-20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8536" y="1700783"/>
            <a:ext cx="5759450" cy="2735580"/>
            <a:chOff x="478536" y="1700783"/>
            <a:chExt cx="5759450" cy="273558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536" y="1700783"/>
              <a:ext cx="5759196" cy="27355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94004" y="2564891"/>
              <a:ext cx="5305425" cy="784860"/>
            </a:xfrm>
            <a:custGeom>
              <a:avLst/>
              <a:gdLst/>
              <a:ahLst/>
              <a:cxnLst/>
              <a:rect l="l" t="t" r="r" b="b"/>
              <a:pathLst>
                <a:path w="5305425" h="784860">
                  <a:moveTo>
                    <a:pt x="0" y="784860"/>
                  </a:moveTo>
                  <a:lnTo>
                    <a:pt x="5305044" y="784860"/>
                  </a:lnTo>
                </a:path>
                <a:path w="5305425" h="784860">
                  <a:moveTo>
                    <a:pt x="0" y="588263"/>
                  </a:moveTo>
                  <a:lnTo>
                    <a:pt x="5305044" y="588263"/>
                  </a:lnTo>
                </a:path>
                <a:path w="5305425" h="784860">
                  <a:moveTo>
                    <a:pt x="0" y="393192"/>
                  </a:moveTo>
                  <a:lnTo>
                    <a:pt x="5305044" y="393192"/>
                  </a:lnTo>
                </a:path>
                <a:path w="5305425" h="784860">
                  <a:moveTo>
                    <a:pt x="0" y="196596"/>
                  </a:moveTo>
                  <a:lnTo>
                    <a:pt x="5305044" y="196596"/>
                  </a:lnTo>
                </a:path>
                <a:path w="5305425" h="784860">
                  <a:moveTo>
                    <a:pt x="0" y="0"/>
                  </a:moveTo>
                  <a:lnTo>
                    <a:pt x="5305044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679" y="2750870"/>
              <a:ext cx="600367" cy="80462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6108" y="3506723"/>
              <a:ext cx="600367" cy="487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57344" y="3416820"/>
              <a:ext cx="600367" cy="13867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3536" y="3537204"/>
              <a:ext cx="601865" cy="182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9931" y="2749283"/>
              <a:ext cx="384822" cy="79782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14771" y="3531107"/>
              <a:ext cx="600367" cy="243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68595" y="3413760"/>
              <a:ext cx="386334" cy="1348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94004" y="3546348"/>
              <a:ext cx="5305425" cy="0"/>
            </a:xfrm>
            <a:custGeom>
              <a:avLst/>
              <a:gdLst/>
              <a:ahLst/>
              <a:cxnLst/>
              <a:rect l="l" t="t" r="r" b="b"/>
              <a:pathLst>
                <a:path w="5305425">
                  <a:moveTo>
                    <a:pt x="0" y="0"/>
                  </a:moveTo>
                  <a:lnTo>
                    <a:pt x="5305044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60119" y="2497963"/>
            <a:ext cx="43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40435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60473" y="3255009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1849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61208" y="3286125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259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19017" y="3288538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137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119626" y="3290696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36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92090" y="3162680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6549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92826" y="3280664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542</a:t>
            </a:r>
            <a:endParaRPr sz="1200">
              <a:latin typeface="Cambria"/>
              <a:cs typeface="Cambria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0057" y="1711451"/>
            <a:ext cx="5198745" cy="2593340"/>
            <a:chOff x="560057" y="1711451"/>
            <a:chExt cx="5198745" cy="2593340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0057" y="3645280"/>
              <a:ext cx="748931" cy="65913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1531620" y="3645407"/>
              <a:ext cx="1956435" cy="504190"/>
            </a:xfrm>
            <a:custGeom>
              <a:avLst/>
              <a:gdLst/>
              <a:ahLst/>
              <a:cxnLst/>
              <a:rect l="l" t="t" r="r" b="b"/>
              <a:pathLst>
                <a:path w="1956435" h="504189">
                  <a:moveTo>
                    <a:pt x="108712" y="427863"/>
                  </a:moveTo>
                  <a:lnTo>
                    <a:pt x="108140" y="421513"/>
                  </a:lnTo>
                  <a:lnTo>
                    <a:pt x="106235" y="415163"/>
                  </a:lnTo>
                  <a:lnTo>
                    <a:pt x="103644" y="410083"/>
                  </a:lnTo>
                  <a:lnTo>
                    <a:pt x="102997" y="408813"/>
                  </a:lnTo>
                  <a:lnTo>
                    <a:pt x="98425" y="403733"/>
                  </a:lnTo>
                  <a:lnTo>
                    <a:pt x="94475" y="399923"/>
                  </a:lnTo>
                  <a:lnTo>
                    <a:pt x="90170" y="396113"/>
                  </a:lnTo>
                  <a:lnTo>
                    <a:pt x="80899" y="393573"/>
                  </a:lnTo>
                  <a:lnTo>
                    <a:pt x="75819" y="394843"/>
                  </a:lnTo>
                  <a:lnTo>
                    <a:pt x="70485" y="396113"/>
                  </a:lnTo>
                  <a:lnTo>
                    <a:pt x="65913" y="397383"/>
                  </a:lnTo>
                  <a:lnTo>
                    <a:pt x="60388" y="399923"/>
                  </a:lnTo>
                  <a:lnTo>
                    <a:pt x="53911" y="403733"/>
                  </a:lnTo>
                  <a:lnTo>
                    <a:pt x="38989" y="413893"/>
                  </a:lnTo>
                  <a:lnTo>
                    <a:pt x="33528" y="416433"/>
                  </a:lnTo>
                  <a:lnTo>
                    <a:pt x="26670" y="418973"/>
                  </a:lnTo>
                  <a:lnTo>
                    <a:pt x="23495" y="418973"/>
                  </a:lnTo>
                  <a:lnTo>
                    <a:pt x="20447" y="417703"/>
                  </a:lnTo>
                  <a:lnTo>
                    <a:pt x="17526" y="417703"/>
                  </a:lnTo>
                  <a:lnTo>
                    <a:pt x="14732" y="415163"/>
                  </a:lnTo>
                  <a:lnTo>
                    <a:pt x="12319" y="412623"/>
                  </a:lnTo>
                  <a:lnTo>
                    <a:pt x="8255" y="408813"/>
                  </a:lnTo>
                  <a:lnTo>
                    <a:pt x="6350" y="403733"/>
                  </a:lnTo>
                  <a:lnTo>
                    <a:pt x="6527" y="397383"/>
                  </a:lnTo>
                  <a:lnTo>
                    <a:pt x="6731" y="392303"/>
                  </a:lnTo>
                  <a:lnTo>
                    <a:pt x="9144" y="387223"/>
                  </a:lnTo>
                  <a:lnTo>
                    <a:pt x="13716" y="382143"/>
                  </a:lnTo>
                  <a:lnTo>
                    <a:pt x="19304" y="377063"/>
                  </a:lnTo>
                  <a:lnTo>
                    <a:pt x="26162" y="374523"/>
                  </a:lnTo>
                  <a:lnTo>
                    <a:pt x="40855" y="374523"/>
                  </a:lnTo>
                  <a:lnTo>
                    <a:pt x="47815" y="375793"/>
                  </a:lnTo>
                  <a:lnTo>
                    <a:pt x="55232" y="379603"/>
                  </a:lnTo>
                  <a:lnTo>
                    <a:pt x="63119" y="383413"/>
                  </a:lnTo>
                  <a:lnTo>
                    <a:pt x="66548" y="379603"/>
                  </a:lnTo>
                  <a:lnTo>
                    <a:pt x="61341" y="374523"/>
                  </a:lnTo>
                  <a:lnTo>
                    <a:pt x="37973" y="351663"/>
                  </a:lnTo>
                  <a:lnTo>
                    <a:pt x="34036" y="355473"/>
                  </a:lnTo>
                  <a:lnTo>
                    <a:pt x="36195" y="366903"/>
                  </a:lnTo>
                  <a:lnTo>
                    <a:pt x="30226" y="368173"/>
                  </a:lnTo>
                  <a:lnTo>
                    <a:pt x="25273" y="369443"/>
                  </a:lnTo>
                  <a:lnTo>
                    <a:pt x="17145" y="371983"/>
                  </a:lnTo>
                  <a:lnTo>
                    <a:pt x="13462" y="374523"/>
                  </a:lnTo>
                  <a:lnTo>
                    <a:pt x="10160" y="378333"/>
                  </a:lnTo>
                  <a:lnTo>
                    <a:pt x="3302" y="384683"/>
                  </a:lnTo>
                  <a:lnTo>
                    <a:pt x="0" y="392303"/>
                  </a:lnTo>
                  <a:lnTo>
                    <a:pt x="0" y="401193"/>
                  </a:lnTo>
                  <a:lnTo>
                    <a:pt x="24003" y="434213"/>
                  </a:lnTo>
                  <a:lnTo>
                    <a:pt x="32004" y="432943"/>
                  </a:lnTo>
                  <a:lnTo>
                    <a:pt x="36664" y="432943"/>
                  </a:lnTo>
                  <a:lnTo>
                    <a:pt x="42291" y="430403"/>
                  </a:lnTo>
                  <a:lnTo>
                    <a:pt x="48856" y="426593"/>
                  </a:lnTo>
                  <a:lnTo>
                    <a:pt x="56388" y="422783"/>
                  </a:lnTo>
                  <a:lnTo>
                    <a:pt x="62179" y="418973"/>
                  </a:lnTo>
                  <a:lnTo>
                    <a:pt x="66040" y="416433"/>
                  </a:lnTo>
                  <a:lnTo>
                    <a:pt x="72898" y="412623"/>
                  </a:lnTo>
                  <a:lnTo>
                    <a:pt x="80772" y="410083"/>
                  </a:lnTo>
                  <a:lnTo>
                    <a:pt x="84201" y="410083"/>
                  </a:lnTo>
                  <a:lnTo>
                    <a:pt x="102235" y="425323"/>
                  </a:lnTo>
                  <a:lnTo>
                    <a:pt x="101981" y="431673"/>
                  </a:lnTo>
                  <a:lnTo>
                    <a:pt x="101854" y="438023"/>
                  </a:lnTo>
                  <a:lnTo>
                    <a:pt x="76504" y="458343"/>
                  </a:lnTo>
                  <a:lnTo>
                    <a:pt x="61925" y="458343"/>
                  </a:lnTo>
                  <a:lnTo>
                    <a:pt x="54559" y="457073"/>
                  </a:lnTo>
                  <a:lnTo>
                    <a:pt x="39878" y="449453"/>
                  </a:lnTo>
                  <a:lnTo>
                    <a:pt x="36068" y="453263"/>
                  </a:lnTo>
                  <a:lnTo>
                    <a:pt x="66167" y="482473"/>
                  </a:lnTo>
                  <a:lnTo>
                    <a:pt x="69977" y="478663"/>
                  </a:lnTo>
                  <a:lnTo>
                    <a:pt x="68707" y="465963"/>
                  </a:lnTo>
                  <a:lnTo>
                    <a:pt x="76720" y="464693"/>
                  </a:lnTo>
                  <a:lnTo>
                    <a:pt x="107988" y="434213"/>
                  </a:lnTo>
                  <a:lnTo>
                    <a:pt x="108712" y="427863"/>
                  </a:lnTo>
                  <a:close/>
                </a:path>
                <a:path w="1956435" h="504189">
                  <a:moveTo>
                    <a:pt x="176022" y="411353"/>
                  </a:moveTo>
                  <a:lnTo>
                    <a:pt x="172212" y="407543"/>
                  </a:lnTo>
                  <a:lnTo>
                    <a:pt x="166878" y="413893"/>
                  </a:lnTo>
                  <a:lnTo>
                    <a:pt x="160528" y="413893"/>
                  </a:lnTo>
                  <a:lnTo>
                    <a:pt x="139065" y="392303"/>
                  </a:lnTo>
                  <a:lnTo>
                    <a:pt x="144145" y="393573"/>
                  </a:lnTo>
                  <a:lnTo>
                    <a:pt x="148717" y="393573"/>
                  </a:lnTo>
                  <a:lnTo>
                    <a:pt x="156845" y="392303"/>
                  </a:lnTo>
                  <a:lnTo>
                    <a:pt x="160401" y="389763"/>
                  </a:lnTo>
                  <a:lnTo>
                    <a:pt x="161607" y="388493"/>
                  </a:lnTo>
                  <a:lnTo>
                    <a:pt x="168910" y="380873"/>
                  </a:lnTo>
                  <a:lnTo>
                    <a:pt x="171450" y="374523"/>
                  </a:lnTo>
                  <a:lnTo>
                    <a:pt x="171069" y="366903"/>
                  </a:lnTo>
                  <a:lnTo>
                    <a:pt x="170065" y="359283"/>
                  </a:lnTo>
                  <a:lnTo>
                    <a:pt x="167627" y="352933"/>
                  </a:lnTo>
                  <a:lnTo>
                    <a:pt x="163779" y="346583"/>
                  </a:lnTo>
                  <a:lnTo>
                    <a:pt x="162433" y="344970"/>
                  </a:lnTo>
                  <a:lnTo>
                    <a:pt x="162433" y="375793"/>
                  </a:lnTo>
                  <a:lnTo>
                    <a:pt x="161036" y="379603"/>
                  </a:lnTo>
                  <a:lnTo>
                    <a:pt x="157353" y="383413"/>
                  </a:lnTo>
                  <a:lnTo>
                    <a:pt x="153289" y="387223"/>
                  </a:lnTo>
                  <a:lnTo>
                    <a:pt x="148463" y="388493"/>
                  </a:lnTo>
                  <a:lnTo>
                    <a:pt x="142494" y="388493"/>
                  </a:lnTo>
                  <a:lnTo>
                    <a:pt x="136525" y="387223"/>
                  </a:lnTo>
                  <a:lnTo>
                    <a:pt x="130048" y="383413"/>
                  </a:lnTo>
                  <a:lnTo>
                    <a:pt x="116078" y="369443"/>
                  </a:lnTo>
                  <a:lnTo>
                    <a:pt x="114452" y="366903"/>
                  </a:lnTo>
                  <a:lnTo>
                    <a:pt x="112001" y="363093"/>
                  </a:lnTo>
                  <a:lnTo>
                    <a:pt x="111594" y="360553"/>
                  </a:lnTo>
                  <a:lnTo>
                    <a:pt x="109969" y="350393"/>
                  </a:lnTo>
                  <a:lnTo>
                    <a:pt x="111379" y="345313"/>
                  </a:lnTo>
                  <a:lnTo>
                    <a:pt x="115176" y="341503"/>
                  </a:lnTo>
                  <a:lnTo>
                    <a:pt x="118732" y="337693"/>
                  </a:lnTo>
                  <a:lnTo>
                    <a:pt x="123317" y="336423"/>
                  </a:lnTo>
                  <a:lnTo>
                    <a:pt x="128905" y="337693"/>
                  </a:lnTo>
                  <a:lnTo>
                    <a:pt x="134493" y="337693"/>
                  </a:lnTo>
                  <a:lnTo>
                    <a:pt x="141097" y="342773"/>
                  </a:lnTo>
                  <a:lnTo>
                    <a:pt x="156083" y="358013"/>
                  </a:lnTo>
                  <a:lnTo>
                    <a:pt x="160274" y="364363"/>
                  </a:lnTo>
                  <a:lnTo>
                    <a:pt x="161544" y="370713"/>
                  </a:lnTo>
                  <a:lnTo>
                    <a:pt x="162433" y="375793"/>
                  </a:lnTo>
                  <a:lnTo>
                    <a:pt x="162433" y="344970"/>
                  </a:lnTo>
                  <a:lnTo>
                    <a:pt x="158496" y="340233"/>
                  </a:lnTo>
                  <a:lnTo>
                    <a:pt x="154686" y="336423"/>
                  </a:lnTo>
                  <a:lnTo>
                    <a:pt x="153416" y="335153"/>
                  </a:lnTo>
                  <a:lnTo>
                    <a:pt x="147955" y="331343"/>
                  </a:lnTo>
                  <a:lnTo>
                    <a:pt x="142113" y="328803"/>
                  </a:lnTo>
                  <a:lnTo>
                    <a:pt x="136144" y="327533"/>
                  </a:lnTo>
                  <a:lnTo>
                    <a:pt x="130670" y="326263"/>
                  </a:lnTo>
                  <a:lnTo>
                    <a:pt x="106553" y="345313"/>
                  </a:lnTo>
                  <a:lnTo>
                    <a:pt x="105410" y="349123"/>
                  </a:lnTo>
                  <a:lnTo>
                    <a:pt x="105651" y="355473"/>
                  </a:lnTo>
                  <a:lnTo>
                    <a:pt x="107061" y="360553"/>
                  </a:lnTo>
                  <a:lnTo>
                    <a:pt x="103505" y="358013"/>
                  </a:lnTo>
                  <a:lnTo>
                    <a:pt x="99568" y="354203"/>
                  </a:lnTo>
                  <a:lnTo>
                    <a:pt x="95123" y="351663"/>
                  </a:lnTo>
                  <a:lnTo>
                    <a:pt x="80010" y="368173"/>
                  </a:lnTo>
                  <a:lnTo>
                    <a:pt x="83566" y="371983"/>
                  </a:lnTo>
                  <a:lnTo>
                    <a:pt x="87122" y="368173"/>
                  </a:lnTo>
                  <a:lnTo>
                    <a:pt x="90043" y="366903"/>
                  </a:lnTo>
                  <a:lnTo>
                    <a:pt x="94361" y="366903"/>
                  </a:lnTo>
                  <a:lnTo>
                    <a:pt x="96647" y="368173"/>
                  </a:lnTo>
                  <a:lnTo>
                    <a:pt x="152019" y="422783"/>
                  </a:lnTo>
                  <a:lnTo>
                    <a:pt x="152400" y="424053"/>
                  </a:lnTo>
                  <a:lnTo>
                    <a:pt x="152146" y="427863"/>
                  </a:lnTo>
                  <a:lnTo>
                    <a:pt x="151130" y="429133"/>
                  </a:lnTo>
                  <a:lnTo>
                    <a:pt x="145923" y="434213"/>
                  </a:lnTo>
                  <a:lnTo>
                    <a:pt x="149606" y="438023"/>
                  </a:lnTo>
                  <a:lnTo>
                    <a:pt x="173494" y="413893"/>
                  </a:lnTo>
                  <a:lnTo>
                    <a:pt x="176022" y="411353"/>
                  </a:lnTo>
                  <a:close/>
                </a:path>
                <a:path w="1956435" h="504189">
                  <a:moveTo>
                    <a:pt x="225806" y="313563"/>
                  </a:moveTo>
                  <a:lnTo>
                    <a:pt x="225679" y="307213"/>
                  </a:lnTo>
                  <a:lnTo>
                    <a:pt x="223901" y="302133"/>
                  </a:lnTo>
                  <a:lnTo>
                    <a:pt x="222123" y="295783"/>
                  </a:lnTo>
                  <a:lnTo>
                    <a:pt x="218567" y="290703"/>
                  </a:lnTo>
                  <a:lnTo>
                    <a:pt x="217678" y="289674"/>
                  </a:lnTo>
                  <a:lnTo>
                    <a:pt x="217678" y="321183"/>
                  </a:lnTo>
                  <a:lnTo>
                    <a:pt x="216154" y="326263"/>
                  </a:lnTo>
                  <a:lnTo>
                    <a:pt x="208153" y="335153"/>
                  </a:lnTo>
                  <a:lnTo>
                    <a:pt x="203073" y="336423"/>
                  </a:lnTo>
                  <a:lnTo>
                    <a:pt x="190881" y="333883"/>
                  </a:lnTo>
                  <a:lnTo>
                    <a:pt x="183896" y="330073"/>
                  </a:lnTo>
                  <a:lnTo>
                    <a:pt x="176022" y="321183"/>
                  </a:lnTo>
                  <a:lnTo>
                    <a:pt x="168402" y="313563"/>
                  </a:lnTo>
                  <a:lnTo>
                    <a:pt x="163957" y="307213"/>
                  </a:lnTo>
                  <a:lnTo>
                    <a:pt x="161925" y="294513"/>
                  </a:lnTo>
                  <a:lnTo>
                    <a:pt x="163322" y="289433"/>
                  </a:lnTo>
                  <a:lnTo>
                    <a:pt x="167259" y="285623"/>
                  </a:lnTo>
                  <a:lnTo>
                    <a:pt x="171450" y="281813"/>
                  </a:lnTo>
                  <a:lnTo>
                    <a:pt x="176530" y="280543"/>
                  </a:lnTo>
                  <a:lnTo>
                    <a:pt x="188341" y="281813"/>
                  </a:lnTo>
                  <a:lnTo>
                    <a:pt x="215150" y="311023"/>
                  </a:lnTo>
                  <a:lnTo>
                    <a:pt x="217678" y="321183"/>
                  </a:lnTo>
                  <a:lnTo>
                    <a:pt x="217678" y="289674"/>
                  </a:lnTo>
                  <a:lnTo>
                    <a:pt x="187452" y="272923"/>
                  </a:lnTo>
                  <a:lnTo>
                    <a:pt x="180733" y="272923"/>
                  </a:lnTo>
                  <a:lnTo>
                    <a:pt x="154305" y="305943"/>
                  </a:lnTo>
                  <a:lnTo>
                    <a:pt x="155282" y="312293"/>
                  </a:lnTo>
                  <a:lnTo>
                    <a:pt x="185204" y="342773"/>
                  </a:lnTo>
                  <a:lnTo>
                    <a:pt x="192024" y="344043"/>
                  </a:lnTo>
                  <a:lnTo>
                    <a:pt x="198704" y="342773"/>
                  </a:lnTo>
                  <a:lnTo>
                    <a:pt x="204863" y="341503"/>
                  </a:lnTo>
                  <a:lnTo>
                    <a:pt x="210464" y="338963"/>
                  </a:lnTo>
                  <a:lnTo>
                    <a:pt x="213829" y="336423"/>
                  </a:lnTo>
                  <a:lnTo>
                    <a:pt x="215519" y="335153"/>
                  </a:lnTo>
                  <a:lnTo>
                    <a:pt x="219837" y="330073"/>
                  </a:lnTo>
                  <a:lnTo>
                    <a:pt x="222758" y="324993"/>
                  </a:lnTo>
                  <a:lnTo>
                    <a:pt x="224282" y="319913"/>
                  </a:lnTo>
                  <a:lnTo>
                    <a:pt x="225806" y="313563"/>
                  </a:lnTo>
                  <a:close/>
                </a:path>
                <a:path w="1956435" h="504189">
                  <a:moveTo>
                    <a:pt x="304038" y="242443"/>
                  </a:moveTo>
                  <a:lnTo>
                    <a:pt x="300482" y="238633"/>
                  </a:lnTo>
                  <a:lnTo>
                    <a:pt x="295529" y="243713"/>
                  </a:lnTo>
                  <a:lnTo>
                    <a:pt x="293497" y="244983"/>
                  </a:lnTo>
                  <a:lnTo>
                    <a:pt x="289433" y="244983"/>
                  </a:lnTo>
                  <a:lnTo>
                    <a:pt x="287401" y="243713"/>
                  </a:lnTo>
                  <a:lnTo>
                    <a:pt x="261759" y="218313"/>
                  </a:lnTo>
                  <a:lnTo>
                    <a:pt x="245110" y="201803"/>
                  </a:lnTo>
                  <a:lnTo>
                    <a:pt x="228727" y="219583"/>
                  </a:lnTo>
                  <a:lnTo>
                    <a:pt x="232410" y="223393"/>
                  </a:lnTo>
                  <a:lnTo>
                    <a:pt x="235966" y="220853"/>
                  </a:lnTo>
                  <a:lnTo>
                    <a:pt x="238760" y="218313"/>
                  </a:lnTo>
                  <a:lnTo>
                    <a:pt x="244983" y="218313"/>
                  </a:lnTo>
                  <a:lnTo>
                    <a:pt x="269875" y="243713"/>
                  </a:lnTo>
                  <a:lnTo>
                    <a:pt x="272542" y="248793"/>
                  </a:lnTo>
                  <a:lnTo>
                    <a:pt x="273304" y="260223"/>
                  </a:lnTo>
                  <a:lnTo>
                    <a:pt x="271653" y="265303"/>
                  </a:lnTo>
                  <a:lnTo>
                    <a:pt x="267716" y="269113"/>
                  </a:lnTo>
                  <a:lnTo>
                    <a:pt x="264541" y="272923"/>
                  </a:lnTo>
                  <a:lnTo>
                    <a:pt x="260858" y="274193"/>
                  </a:lnTo>
                  <a:lnTo>
                    <a:pt x="252476" y="274193"/>
                  </a:lnTo>
                  <a:lnTo>
                    <a:pt x="248285" y="271653"/>
                  </a:lnTo>
                  <a:lnTo>
                    <a:pt x="228104" y="251333"/>
                  </a:lnTo>
                  <a:lnTo>
                    <a:pt x="211709" y="234823"/>
                  </a:lnTo>
                  <a:lnTo>
                    <a:pt x="195072" y="253873"/>
                  </a:lnTo>
                  <a:lnTo>
                    <a:pt x="198755" y="257683"/>
                  </a:lnTo>
                  <a:lnTo>
                    <a:pt x="202057" y="253873"/>
                  </a:lnTo>
                  <a:lnTo>
                    <a:pt x="204597" y="252603"/>
                  </a:lnTo>
                  <a:lnTo>
                    <a:pt x="206375" y="252603"/>
                  </a:lnTo>
                  <a:lnTo>
                    <a:pt x="208915" y="251333"/>
                  </a:lnTo>
                  <a:lnTo>
                    <a:pt x="211074" y="252603"/>
                  </a:lnTo>
                  <a:lnTo>
                    <a:pt x="234442" y="275463"/>
                  </a:lnTo>
                  <a:lnTo>
                    <a:pt x="241427" y="283083"/>
                  </a:lnTo>
                  <a:lnTo>
                    <a:pt x="247904" y="285623"/>
                  </a:lnTo>
                  <a:lnTo>
                    <a:pt x="259969" y="285623"/>
                  </a:lnTo>
                  <a:lnTo>
                    <a:pt x="265176" y="283083"/>
                  </a:lnTo>
                  <a:lnTo>
                    <a:pt x="272669" y="275463"/>
                  </a:lnTo>
                  <a:lnTo>
                    <a:pt x="273748" y="274193"/>
                  </a:lnTo>
                  <a:lnTo>
                    <a:pt x="274828" y="272923"/>
                  </a:lnTo>
                  <a:lnTo>
                    <a:pt x="275971" y="267843"/>
                  </a:lnTo>
                  <a:lnTo>
                    <a:pt x="277241" y="262763"/>
                  </a:lnTo>
                  <a:lnTo>
                    <a:pt x="277622" y="257683"/>
                  </a:lnTo>
                  <a:lnTo>
                    <a:pt x="277114" y="251333"/>
                  </a:lnTo>
                  <a:lnTo>
                    <a:pt x="287782" y="258953"/>
                  </a:lnTo>
                  <a:lnTo>
                    <a:pt x="295275" y="251333"/>
                  </a:lnTo>
                  <a:lnTo>
                    <a:pt x="301536" y="244983"/>
                  </a:lnTo>
                  <a:lnTo>
                    <a:pt x="304038" y="242443"/>
                  </a:lnTo>
                  <a:close/>
                </a:path>
                <a:path w="1956435" h="504189">
                  <a:moveTo>
                    <a:pt x="344805" y="190373"/>
                  </a:moveTo>
                  <a:lnTo>
                    <a:pt x="343369" y="186563"/>
                  </a:lnTo>
                  <a:lnTo>
                    <a:pt x="342900" y="185293"/>
                  </a:lnTo>
                  <a:lnTo>
                    <a:pt x="338455" y="180213"/>
                  </a:lnTo>
                  <a:lnTo>
                    <a:pt x="335280" y="177673"/>
                  </a:lnTo>
                  <a:lnTo>
                    <a:pt x="331851" y="175133"/>
                  </a:lnTo>
                  <a:lnTo>
                    <a:pt x="324358" y="173863"/>
                  </a:lnTo>
                  <a:lnTo>
                    <a:pt x="316484" y="176403"/>
                  </a:lnTo>
                  <a:lnTo>
                    <a:pt x="314071" y="177673"/>
                  </a:lnTo>
                  <a:lnTo>
                    <a:pt x="309499" y="180213"/>
                  </a:lnTo>
                  <a:lnTo>
                    <a:pt x="296799" y="190373"/>
                  </a:lnTo>
                  <a:lnTo>
                    <a:pt x="292354" y="191643"/>
                  </a:lnTo>
                  <a:lnTo>
                    <a:pt x="289179" y="192913"/>
                  </a:lnTo>
                  <a:lnTo>
                    <a:pt x="286131" y="192913"/>
                  </a:lnTo>
                  <a:lnTo>
                    <a:pt x="283464" y="191643"/>
                  </a:lnTo>
                  <a:lnTo>
                    <a:pt x="281432" y="190373"/>
                  </a:lnTo>
                  <a:lnTo>
                    <a:pt x="279146" y="187833"/>
                  </a:lnTo>
                  <a:lnTo>
                    <a:pt x="278003" y="185293"/>
                  </a:lnTo>
                  <a:lnTo>
                    <a:pt x="278257" y="181483"/>
                  </a:lnTo>
                  <a:lnTo>
                    <a:pt x="278638" y="177673"/>
                  </a:lnTo>
                  <a:lnTo>
                    <a:pt x="280416" y="173863"/>
                  </a:lnTo>
                  <a:lnTo>
                    <a:pt x="287655" y="167513"/>
                  </a:lnTo>
                  <a:lnTo>
                    <a:pt x="291973" y="164973"/>
                  </a:lnTo>
                  <a:lnTo>
                    <a:pt x="296799" y="164973"/>
                  </a:lnTo>
                  <a:lnTo>
                    <a:pt x="301625" y="163703"/>
                  </a:lnTo>
                  <a:lnTo>
                    <a:pt x="307340" y="164973"/>
                  </a:lnTo>
                  <a:lnTo>
                    <a:pt x="313817" y="168783"/>
                  </a:lnTo>
                  <a:lnTo>
                    <a:pt x="317373" y="164973"/>
                  </a:lnTo>
                  <a:lnTo>
                    <a:pt x="315785" y="163703"/>
                  </a:lnTo>
                  <a:lnTo>
                    <a:pt x="298323" y="149733"/>
                  </a:lnTo>
                  <a:lnTo>
                    <a:pt x="296164" y="151003"/>
                  </a:lnTo>
                  <a:lnTo>
                    <a:pt x="296418" y="158623"/>
                  </a:lnTo>
                  <a:lnTo>
                    <a:pt x="290068" y="159893"/>
                  </a:lnTo>
                  <a:lnTo>
                    <a:pt x="284734" y="162433"/>
                  </a:lnTo>
                  <a:lnTo>
                    <a:pt x="274828" y="171323"/>
                  </a:lnTo>
                  <a:lnTo>
                    <a:pt x="272288" y="177673"/>
                  </a:lnTo>
                  <a:lnTo>
                    <a:pt x="272923" y="185293"/>
                  </a:lnTo>
                  <a:lnTo>
                    <a:pt x="273558" y="190373"/>
                  </a:lnTo>
                  <a:lnTo>
                    <a:pt x="275590" y="195453"/>
                  </a:lnTo>
                  <a:lnTo>
                    <a:pt x="279146" y="197993"/>
                  </a:lnTo>
                  <a:lnTo>
                    <a:pt x="281559" y="200533"/>
                  </a:lnTo>
                  <a:lnTo>
                    <a:pt x="284353" y="203073"/>
                  </a:lnTo>
                  <a:lnTo>
                    <a:pt x="287528" y="203073"/>
                  </a:lnTo>
                  <a:lnTo>
                    <a:pt x="290830" y="204343"/>
                  </a:lnTo>
                  <a:lnTo>
                    <a:pt x="294005" y="204343"/>
                  </a:lnTo>
                  <a:lnTo>
                    <a:pt x="300609" y="203073"/>
                  </a:lnTo>
                  <a:lnTo>
                    <a:pt x="305435" y="199263"/>
                  </a:lnTo>
                  <a:lnTo>
                    <a:pt x="311785" y="195453"/>
                  </a:lnTo>
                  <a:lnTo>
                    <a:pt x="315087" y="192913"/>
                  </a:lnTo>
                  <a:lnTo>
                    <a:pt x="318389" y="190373"/>
                  </a:lnTo>
                  <a:lnTo>
                    <a:pt x="322707" y="187833"/>
                  </a:lnTo>
                  <a:lnTo>
                    <a:pt x="324612" y="187833"/>
                  </a:lnTo>
                  <a:lnTo>
                    <a:pt x="326390" y="186563"/>
                  </a:lnTo>
                  <a:lnTo>
                    <a:pt x="331978" y="186563"/>
                  </a:lnTo>
                  <a:lnTo>
                    <a:pt x="333756" y="187833"/>
                  </a:lnTo>
                  <a:lnTo>
                    <a:pt x="335153" y="189103"/>
                  </a:lnTo>
                  <a:lnTo>
                    <a:pt x="337693" y="191643"/>
                  </a:lnTo>
                  <a:lnTo>
                    <a:pt x="338836" y="195453"/>
                  </a:lnTo>
                  <a:lnTo>
                    <a:pt x="338074" y="203073"/>
                  </a:lnTo>
                  <a:lnTo>
                    <a:pt x="335915" y="206883"/>
                  </a:lnTo>
                  <a:lnTo>
                    <a:pt x="332105" y="210693"/>
                  </a:lnTo>
                  <a:lnTo>
                    <a:pt x="327914" y="214503"/>
                  </a:lnTo>
                  <a:lnTo>
                    <a:pt x="323342" y="217043"/>
                  </a:lnTo>
                  <a:lnTo>
                    <a:pt x="313055" y="217043"/>
                  </a:lnTo>
                  <a:lnTo>
                    <a:pt x="306324" y="215773"/>
                  </a:lnTo>
                  <a:lnTo>
                    <a:pt x="298069" y="211963"/>
                  </a:lnTo>
                  <a:lnTo>
                    <a:pt x="294513" y="215773"/>
                  </a:lnTo>
                  <a:lnTo>
                    <a:pt x="315214" y="234823"/>
                  </a:lnTo>
                  <a:lnTo>
                    <a:pt x="318008" y="231013"/>
                  </a:lnTo>
                  <a:lnTo>
                    <a:pt x="317500" y="223393"/>
                  </a:lnTo>
                  <a:lnTo>
                    <a:pt x="324866" y="222123"/>
                  </a:lnTo>
                  <a:lnTo>
                    <a:pt x="330962" y="219583"/>
                  </a:lnTo>
                  <a:lnTo>
                    <a:pt x="333502" y="217043"/>
                  </a:lnTo>
                  <a:lnTo>
                    <a:pt x="341122" y="209423"/>
                  </a:lnTo>
                  <a:lnTo>
                    <a:pt x="344043" y="203073"/>
                  </a:lnTo>
                  <a:lnTo>
                    <a:pt x="344805" y="190373"/>
                  </a:lnTo>
                  <a:close/>
                </a:path>
                <a:path w="1956435" h="504189">
                  <a:moveTo>
                    <a:pt x="395706" y="138303"/>
                  </a:moveTo>
                  <a:lnTo>
                    <a:pt x="393446" y="126873"/>
                  </a:lnTo>
                  <a:lnTo>
                    <a:pt x="388620" y="129413"/>
                  </a:lnTo>
                  <a:lnTo>
                    <a:pt x="390321" y="137033"/>
                  </a:lnTo>
                  <a:lnTo>
                    <a:pt x="390105" y="144653"/>
                  </a:lnTo>
                  <a:lnTo>
                    <a:pt x="387934" y="151003"/>
                  </a:lnTo>
                  <a:lnTo>
                    <a:pt x="383794" y="157353"/>
                  </a:lnTo>
                  <a:lnTo>
                    <a:pt x="379095" y="161163"/>
                  </a:lnTo>
                  <a:lnTo>
                    <a:pt x="373507" y="163703"/>
                  </a:lnTo>
                  <a:lnTo>
                    <a:pt x="361315" y="163703"/>
                  </a:lnTo>
                  <a:lnTo>
                    <a:pt x="354584" y="158623"/>
                  </a:lnTo>
                  <a:lnTo>
                    <a:pt x="346964" y="152273"/>
                  </a:lnTo>
                  <a:lnTo>
                    <a:pt x="350735" y="148463"/>
                  </a:lnTo>
                  <a:lnTo>
                    <a:pt x="382270" y="116713"/>
                  </a:lnTo>
                  <a:lnTo>
                    <a:pt x="377190" y="111633"/>
                  </a:lnTo>
                  <a:lnTo>
                    <a:pt x="375615" y="110363"/>
                  </a:lnTo>
                  <a:lnTo>
                    <a:pt x="372491" y="107823"/>
                  </a:lnTo>
                  <a:lnTo>
                    <a:pt x="368046" y="106553"/>
                  </a:lnTo>
                  <a:lnTo>
                    <a:pt x="366395" y="105562"/>
                  </a:lnTo>
                  <a:lnTo>
                    <a:pt x="366395" y="124333"/>
                  </a:lnTo>
                  <a:lnTo>
                    <a:pt x="365760" y="125603"/>
                  </a:lnTo>
                  <a:lnTo>
                    <a:pt x="343154" y="148463"/>
                  </a:lnTo>
                  <a:lnTo>
                    <a:pt x="336804" y="140843"/>
                  </a:lnTo>
                  <a:lnTo>
                    <a:pt x="333121" y="135763"/>
                  </a:lnTo>
                  <a:lnTo>
                    <a:pt x="332486" y="129413"/>
                  </a:lnTo>
                  <a:lnTo>
                    <a:pt x="331724" y="123063"/>
                  </a:lnTo>
                  <a:lnTo>
                    <a:pt x="333248" y="119253"/>
                  </a:lnTo>
                  <a:lnTo>
                    <a:pt x="336804" y="115443"/>
                  </a:lnTo>
                  <a:lnTo>
                    <a:pt x="340106" y="111633"/>
                  </a:lnTo>
                  <a:lnTo>
                    <a:pt x="344297" y="110363"/>
                  </a:lnTo>
                  <a:lnTo>
                    <a:pt x="349377" y="110363"/>
                  </a:lnTo>
                  <a:lnTo>
                    <a:pt x="354457" y="111633"/>
                  </a:lnTo>
                  <a:lnTo>
                    <a:pt x="359029" y="112903"/>
                  </a:lnTo>
                  <a:lnTo>
                    <a:pt x="362839" y="116713"/>
                  </a:lnTo>
                  <a:lnTo>
                    <a:pt x="364871" y="119253"/>
                  </a:lnTo>
                  <a:lnTo>
                    <a:pt x="366014" y="120523"/>
                  </a:lnTo>
                  <a:lnTo>
                    <a:pt x="366395" y="124333"/>
                  </a:lnTo>
                  <a:lnTo>
                    <a:pt x="366395" y="105562"/>
                  </a:lnTo>
                  <a:lnTo>
                    <a:pt x="361696" y="102743"/>
                  </a:lnTo>
                  <a:lnTo>
                    <a:pt x="355600" y="102743"/>
                  </a:lnTo>
                  <a:lnTo>
                    <a:pt x="324891" y="129413"/>
                  </a:lnTo>
                  <a:lnTo>
                    <a:pt x="324612" y="135763"/>
                  </a:lnTo>
                  <a:lnTo>
                    <a:pt x="325678" y="143383"/>
                  </a:lnTo>
                  <a:lnTo>
                    <a:pt x="355663" y="172593"/>
                  </a:lnTo>
                  <a:lnTo>
                    <a:pt x="362458" y="173863"/>
                  </a:lnTo>
                  <a:lnTo>
                    <a:pt x="369150" y="172593"/>
                  </a:lnTo>
                  <a:lnTo>
                    <a:pt x="395249" y="147193"/>
                  </a:lnTo>
                  <a:lnTo>
                    <a:pt x="395706" y="138303"/>
                  </a:lnTo>
                  <a:close/>
                </a:path>
                <a:path w="1956435" h="504189">
                  <a:moveTo>
                    <a:pt x="438619" y="135140"/>
                  </a:moveTo>
                  <a:lnTo>
                    <a:pt x="437769" y="126238"/>
                  </a:lnTo>
                  <a:lnTo>
                    <a:pt x="435648" y="120142"/>
                  </a:lnTo>
                  <a:lnTo>
                    <a:pt x="435190" y="118808"/>
                  </a:lnTo>
                  <a:lnTo>
                    <a:pt x="430911" y="112903"/>
                  </a:lnTo>
                  <a:lnTo>
                    <a:pt x="427863" y="109855"/>
                  </a:lnTo>
                  <a:lnTo>
                    <a:pt x="424561" y="108077"/>
                  </a:lnTo>
                  <a:lnTo>
                    <a:pt x="417830" y="107569"/>
                  </a:lnTo>
                  <a:lnTo>
                    <a:pt x="415036" y="108585"/>
                  </a:lnTo>
                  <a:lnTo>
                    <a:pt x="410845" y="112776"/>
                  </a:lnTo>
                  <a:lnTo>
                    <a:pt x="409956" y="114935"/>
                  </a:lnTo>
                  <a:lnTo>
                    <a:pt x="409956" y="119634"/>
                  </a:lnTo>
                  <a:lnTo>
                    <a:pt x="410845" y="121793"/>
                  </a:lnTo>
                  <a:lnTo>
                    <a:pt x="414274" y="125222"/>
                  </a:lnTo>
                  <a:lnTo>
                    <a:pt x="416306" y="126111"/>
                  </a:lnTo>
                  <a:lnTo>
                    <a:pt x="418719" y="126111"/>
                  </a:lnTo>
                  <a:lnTo>
                    <a:pt x="421132" y="126238"/>
                  </a:lnTo>
                  <a:lnTo>
                    <a:pt x="423164" y="125476"/>
                  </a:lnTo>
                  <a:lnTo>
                    <a:pt x="424688" y="123825"/>
                  </a:lnTo>
                  <a:lnTo>
                    <a:pt x="425196" y="123444"/>
                  </a:lnTo>
                  <a:lnTo>
                    <a:pt x="425704" y="122809"/>
                  </a:lnTo>
                  <a:lnTo>
                    <a:pt x="427101" y="120650"/>
                  </a:lnTo>
                  <a:lnTo>
                    <a:pt x="427482" y="120269"/>
                  </a:lnTo>
                  <a:lnTo>
                    <a:pt x="427990" y="120142"/>
                  </a:lnTo>
                  <a:lnTo>
                    <a:pt x="428371" y="120269"/>
                  </a:lnTo>
                  <a:lnTo>
                    <a:pt x="428879" y="120269"/>
                  </a:lnTo>
                  <a:lnTo>
                    <a:pt x="429387" y="120650"/>
                  </a:lnTo>
                  <a:lnTo>
                    <a:pt x="433832" y="125095"/>
                  </a:lnTo>
                  <a:lnTo>
                    <a:pt x="434975" y="132969"/>
                  </a:lnTo>
                  <a:lnTo>
                    <a:pt x="433324" y="144907"/>
                  </a:lnTo>
                  <a:lnTo>
                    <a:pt x="437769" y="145542"/>
                  </a:lnTo>
                  <a:lnTo>
                    <a:pt x="438619" y="135140"/>
                  </a:lnTo>
                  <a:close/>
                </a:path>
                <a:path w="1956435" h="504189">
                  <a:moveTo>
                    <a:pt x="463169" y="85090"/>
                  </a:moveTo>
                  <a:lnTo>
                    <a:pt x="463118" y="79121"/>
                  </a:lnTo>
                  <a:lnTo>
                    <a:pt x="462153" y="76708"/>
                  </a:lnTo>
                  <a:lnTo>
                    <a:pt x="460121" y="74803"/>
                  </a:lnTo>
                  <a:lnTo>
                    <a:pt x="458089" y="72771"/>
                  </a:lnTo>
                  <a:lnTo>
                    <a:pt x="455676" y="71755"/>
                  </a:lnTo>
                  <a:lnTo>
                    <a:pt x="452882" y="71628"/>
                  </a:lnTo>
                  <a:lnTo>
                    <a:pt x="449961" y="71628"/>
                  </a:lnTo>
                  <a:lnTo>
                    <a:pt x="447548" y="72644"/>
                  </a:lnTo>
                  <a:lnTo>
                    <a:pt x="443484" y="76708"/>
                  </a:lnTo>
                  <a:lnTo>
                    <a:pt x="442468" y="79121"/>
                  </a:lnTo>
                  <a:lnTo>
                    <a:pt x="442582" y="85090"/>
                  </a:lnTo>
                  <a:lnTo>
                    <a:pt x="443611" y="87249"/>
                  </a:lnTo>
                  <a:lnTo>
                    <a:pt x="445643" y="89281"/>
                  </a:lnTo>
                  <a:lnTo>
                    <a:pt x="447548" y="91313"/>
                  </a:lnTo>
                  <a:lnTo>
                    <a:pt x="450088" y="92329"/>
                  </a:lnTo>
                  <a:lnTo>
                    <a:pt x="455803" y="92329"/>
                  </a:lnTo>
                  <a:lnTo>
                    <a:pt x="458216" y="91440"/>
                  </a:lnTo>
                  <a:lnTo>
                    <a:pt x="462153" y="87503"/>
                  </a:lnTo>
                  <a:lnTo>
                    <a:pt x="463169" y="85090"/>
                  </a:lnTo>
                  <a:close/>
                </a:path>
                <a:path w="1956435" h="504189">
                  <a:moveTo>
                    <a:pt x="499110" y="43180"/>
                  </a:moveTo>
                  <a:lnTo>
                    <a:pt x="498094" y="40767"/>
                  </a:lnTo>
                  <a:lnTo>
                    <a:pt x="496189" y="38735"/>
                  </a:lnTo>
                  <a:lnTo>
                    <a:pt x="494157" y="36703"/>
                  </a:lnTo>
                  <a:lnTo>
                    <a:pt x="491617" y="35687"/>
                  </a:lnTo>
                  <a:lnTo>
                    <a:pt x="485902" y="35687"/>
                  </a:lnTo>
                  <a:lnTo>
                    <a:pt x="483489" y="36703"/>
                  </a:lnTo>
                  <a:lnTo>
                    <a:pt x="479425" y="40767"/>
                  </a:lnTo>
                  <a:lnTo>
                    <a:pt x="478536" y="43180"/>
                  </a:lnTo>
                  <a:lnTo>
                    <a:pt x="478586" y="49022"/>
                  </a:lnTo>
                  <a:lnTo>
                    <a:pt x="479552" y="51308"/>
                  </a:lnTo>
                  <a:lnTo>
                    <a:pt x="483616" y="55372"/>
                  </a:lnTo>
                  <a:lnTo>
                    <a:pt x="486029" y="56388"/>
                  </a:lnTo>
                  <a:lnTo>
                    <a:pt x="491744" y="56388"/>
                  </a:lnTo>
                  <a:lnTo>
                    <a:pt x="494157" y="55499"/>
                  </a:lnTo>
                  <a:lnTo>
                    <a:pt x="498094" y="51562"/>
                  </a:lnTo>
                  <a:lnTo>
                    <a:pt x="499110" y="49022"/>
                  </a:lnTo>
                  <a:lnTo>
                    <a:pt x="499110" y="43180"/>
                  </a:lnTo>
                  <a:close/>
                </a:path>
                <a:path w="1956435" h="504189">
                  <a:moveTo>
                    <a:pt x="535051" y="7493"/>
                  </a:moveTo>
                  <a:lnTo>
                    <a:pt x="534035" y="5080"/>
                  </a:lnTo>
                  <a:lnTo>
                    <a:pt x="529971" y="1016"/>
                  </a:lnTo>
                  <a:lnTo>
                    <a:pt x="527558" y="0"/>
                  </a:lnTo>
                  <a:lnTo>
                    <a:pt x="521970" y="0"/>
                  </a:lnTo>
                  <a:lnTo>
                    <a:pt x="519557" y="1016"/>
                  </a:lnTo>
                  <a:lnTo>
                    <a:pt x="515493" y="5080"/>
                  </a:lnTo>
                  <a:lnTo>
                    <a:pt x="514477" y="7493"/>
                  </a:lnTo>
                  <a:lnTo>
                    <a:pt x="514604" y="10287"/>
                  </a:lnTo>
                  <a:lnTo>
                    <a:pt x="514654" y="13208"/>
                  </a:lnTo>
                  <a:lnTo>
                    <a:pt x="515620" y="15494"/>
                  </a:lnTo>
                  <a:lnTo>
                    <a:pt x="519684" y="19558"/>
                  </a:lnTo>
                  <a:lnTo>
                    <a:pt x="522097" y="20574"/>
                  </a:lnTo>
                  <a:lnTo>
                    <a:pt x="527685" y="20574"/>
                  </a:lnTo>
                  <a:lnTo>
                    <a:pt x="530098" y="19558"/>
                  </a:lnTo>
                  <a:lnTo>
                    <a:pt x="534035" y="15621"/>
                  </a:lnTo>
                  <a:lnTo>
                    <a:pt x="535051" y="13208"/>
                  </a:lnTo>
                  <a:lnTo>
                    <a:pt x="535051" y="7493"/>
                  </a:lnTo>
                  <a:close/>
                </a:path>
                <a:path w="1956435" h="504189">
                  <a:moveTo>
                    <a:pt x="832015" y="453390"/>
                  </a:moveTo>
                  <a:lnTo>
                    <a:pt x="822960" y="426339"/>
                  </a:lnTo>
                  <a:lnTo>
                    <a:pt x="822960" y="466090"/>
                  </a:lnTo>
                  <a:lnTo>
                    <a:pt x="822071" y="471182"/>
                  </a:lnTo>
                  <a:lnTo>
                    <a:pt x="821055" y="477532"/>
                  </a:lnTo>
                  <a:lnTo>
                    <a:pt x="818261" y="482612"/>
                  </a:lnTo>
                  <a:lnTo>
                    <a:pt x="813816" y="486410"/>
                  </a:lnTo>
                  <a:lnTo>
                    <a:pt x="808659" y="491490"/>
                  </a:lnTo>
                  <a:lnTo>
                    <a:pt x="802932" y="494030"/>
                  </a:lnTo>
                  <a:lnTo>
                    <a:pt x="796607" y="495312"/>
                  </a:lnTo>
                  <a:lnTo>
                    <a:pt x="789686" y="495312"/>
                  </a:lnTo>
                  <a:lnTo>
                    <a:pt x="754253" y="472440"/>
                  </a:lnTo>
                  <a:lnTo>
                    <a:pt x="732790" y="438162"/>
                  </a:lnTo>
                  <a:lnTo>
                    <a:pt x="732497" y="431812"/>
                  </a:lnTo>
                  <a:lnTo>
                    <a:pt x="733755" y="424180"/>
                  </a:lnTo>
                  <a:lnTo>
                    <a:pt x="762508" y="403860"/>
                  </a:lnTo>
                  <a:lnTo>
                    <a:pt x="769112" y="405130"/>
                  </a:lnTo>
                  <a:lnTo>
                    <a:pt x="776224" y="408940"/>
                  </a:lnTo>
                  <a:lnTo>
                    <a:pt x="781761" y="411480"/>
                  </a:lnTo>
                  <a:lnTo>
                    <a:pt x="787730" y="416560"/>
                  </a:lnTo>
                  <a:lnTo>
                    <a:pt x="794092" y="421640"/>
                  </a:lnTo>
                  <a:lnTo>
                    <a:pt x="800862" y="427990"/>
                  </a:lnTo>
                  <a:lnTo>
                    <a:pt x="806818" y="434340"/>
                  </a:lnTo>
                  <a:lnTo>
                    <a:pt x="815682" y="445782"/>
                  </a:lnTo>
                  <a:lnTo>
                    <a:pt x="818642" y="452132"/>
                  </a:lnTo>
                  <a:lnTo>
                    <a:pt x="821817" y="458482"/>
                  </a:lnTo>
                  <a:lnTo>
                    <a:pt x="822960" y="466090"/>
                  </a:lnTo>
                  <a:lnTo>
                    <a:pt x="822960" y="426339"/>
                  </a:lnTo>
                  <a:lnTo>
                    <a:pt x="794550" y="400062"/>
                  </a:lnTo>
                  <a:lnTo>
                    <a:pt x="773531" y="394982"/>
                  </a:lnTo>
                  <a:lnTo>
                    <a:pt x="766597" y="396240"/>
                  </a:lnTo>
                  <a:lnTo>
                    <a:pt x="759714" y="396240"/>
                  </a:lnTo>
                  <a:lnTo>
                    <a:pt x="728472" y="420382"/>
                  </a:lnTo>
                  <a:lnTo>
                    <a:pt x="722630" y="447040"/>
                  </a:lnTo>
                  <a:lnTo>
                    <a:pt x="723430" y="453390"/>
                  </a:lnTo>
                  <a:lnTo>
                    <a:pt x="747039" y="491490"/>
                  </a:lnTo>
                  <a:lnTo>
                    <a:pt x="774369" y="504190"/>
                  </a:lnTo>
                  <a:lnTo>
                    <a:pt x="795020" y="504190"/>
                  </a:lnTo>
                  <a:lnTo>
                    <a:pt x="825754" y="480060"/>
                  </a:lnTo>
                  <a:lnTo>
                    <a:pt x="831837" y="461010"/>
                  </a:lnTo>
                  <a:lnTo>
                    <a:pt x="832015" y="453390"/>
                  </a:lnTo>
                  <a:close/>
                </a:path>
                <a:path w="1956435" h="504189">
                  <a:moveTo>
                    <a:pt x="889762" y="414032"/>
                  </a:moveTo>
                  <a:lnTo>
                    <a:pt x="889381" y="407682"/>
                  </a:lnTo>
                  <a:lnTo>
                    <a:pt x="888873" y="401332"/>
                  </a:lnTo>
                  <a:lnTo>
                    <a:pt x="885571" y="394982"/>
                  </a:lnTo>
                  <a:lnTo>
                    <a:pt x="879221" y="388632"/>
                  </a:lnTo>
                  <a:lnTo>
                    <a:pt x="875665" y="392430"/>
                  </a:lnTo>
                  <a:lnTo>
                    <a:pt x="880491" y="397510"/>
                  </a:lnTo>
                  <a:lnTo>
                    <a:pt x="883158" y="402590"/>
                  </a:lnTo>
                  <a:lnTo>
                    <a:pt x="884174" y="410210"/>
                  </a:lnTo>
                  <a:lnTo>
                    <a:pt x="883285" y="412762"/>
                  </a:lnTo>
                  <a:lnTo>
                    <a:pt x="880872" y="415290"/>
                  </a:lnTo>
                  <a:lnTo>
                    <a:pt x="878840" y="417830"/>
                  </a:lnTo>
                  <a:lnTo>
                    <a:pt x="870966" y="417830"/>
                  </a:lnTo>
                  <a:lnTo>
                    <a:pt x="868299" y="416560"/>
                  </a:lnTo>
                  <a:lnTo>
                    <a:pt x="842797" y="391160"/>
                  </a:lnTo>
                  <a:lnTo>
                    <a:pt x="833882" y="382282"/>
                  </a:lnTo>
                  <a:lnTo>
                    <a:pt x="838796" y="377190"/>
                  </a:lnTo>
                  <a:lnTo>
                    <a:pt x="849884" y="365760"/>
                  </a:lnTo>
                  <a:lnTo>
                    <a:pt x="844931" y="361962"/>
                  </a:lnTo>
                  <a:lnTo>
                    <a:pt x="829056" y="377190"/>
                  </a:lnTo>
                  <a:lnTo>
                    <a:pt x="808990" y="356882"/>
                  </a:lnTo>
                  <a:lnTo>
                    <a:pt x="805434" y="360680"/>
                  </a:lnTo>
                  <a:lnTo>
                    <a:pt x="812165" y="368312"/>
                  </a:lnTo>
                  <a:lnTo>
                    <a:pt x="815975" y="374662"/>
                  </a:lnTo>
                  <a:lnTo>
                    <a:pt x="816864" y="382282"/>
                  </a:lnTo>
                  <a:lnTo>
                    <a:pt x="817372" y="387362"/>
                  </a:lnTo>
                  <a:lnTo>
                    <a:pt x="816102" y="391160"/>
                  </a:lnTo>
                  <a:lnTo>
                    <a:pt x="812800" y="396240"/>
                  </a:lnTo>
                  <a:lnTo>
                    <a:pt x="816483" y="400062"/>
                  </a:lnTo>
                  <a:lnTo>
                    <a:pt x="825119" y="391160"/>
                  </a:lnTo>
                  <a:lnTo>
                    <a:pt x="858139" y="424180"/>
                  </a:lnTo>
                  <a:lnTo>
                    <a:pt x="861822" y="427990"/>
                  </a:lnTo>
                  <a:lnTo>
                    <a:pt x="865886" y="429260"/>
                  </a:lnTo>
                  <a:lnTo>
                    <a:pt x="874903" y="429260"/>
                  </a:lnTo>
                  <a:lnTo>
                    <a:pt x="879221" y="426732"/>
                  </a:lnTo>
                  <a:lnTo>
                    <a:pt x="887730" y="419112"/>
                  </a:lnTo>
                  <a:lnTo>
                    <a:pt x="888238" y="417830"/>
                  </a:lnTo>
                  <a:lnTo>
                    <a:pt x="889762" y="414032"/>
                  </a:lnTo>
                  <a:close/>
                </a:path>
                <a:path w="1956435" h="504189">
                  <a:moveTo>
                    <a:pt x="962660" y="342912"/>
                  </a:moveTo>
                  <a:lnTo>
                    <a:pt x="958723" y="337832"/>
                  </a:lnTo>
                  <a:lnTo>
                    <a:pt x="952881" y="344182"/>
                  </a:lnTo>
                  <a:lnTo>
                    <a:pt x="951357" y="345440"/>
                  </a:lnTo>
                  <a:lnTo>
                    <a:pt x="948436" y="345440"/>
                  </a:lnTo>
                  <a:lnTo>
                    <a:pt x="946912" y="344182"/>
                  </a:lnTo>
                  <a:lnTo>
                    <a:pt x="923213" y="321310"/>
                  </a:lnTo>
                  <a:lnTo>
                    <a:pt x="917956" y="316230"/>
                  </a:lnTo>
                  <a:lnTo>
                    <a:pt x="913638" y="312432"/>
                  </a:lnTo>
                  <a:lnTo>
                    <a:pt x="905002" y="309880"/>
                  </a:lnTo>
                  <a:lnTo>
                    <a:pt x="901192" y="308610"/>
                  </a:lnTo>
                  <a:lnTo>
                    <a:pt x="898017" y="309880"/>
                  </a:lnTo>
                  <a:lnTo>
                    <a:pt x="878713" y="337832"/>
                  </a:lnTo>
                  <a:lnTo>
                    <a:pt x="879475" y="344182"/>
                  </a:lnTo>
                  <a:lnTo>
                    <a:pt x="857948" y="322580"/>
                  </a:lnTo>
                  <a:lnTo>
                    <a:pt x="841502" y="306082"/>
                  </a:lnTo>
                  <a:lnTo>
                    <a:pt x="823722" y="325132"/>
                  </a:lnTo>
                  <a:lnTo>
                    <a:pt x="827659" y="330212"/>
                  </a:lnTo>
                  <a:lnTo>
                    <a:pt x="833374" y="323862"/>
                  </a:lnTo>
                  <a:lnTo>
                    <a:pt x="835406" y="322580"/>
                  </a:lnTo>
                  <a:lnTo>
                    <a:pt x="839724" y="322580"/>
                  </a:lnTo>
                  <a:lnTo>
                    <a:pt x="841883" y="323862"/>
                  </a:lnTo>
                  <a:lnTo>
                    <a:pt x="904367" y="386080"/>
                  </a:lnTo>
                  <a:lnTo>
                    <a:pt x="905256" y="387362"/>
                  </a:lnTo>
                  <a:lnTo>
                    <a:pt x="905129" y="391160"/>
                  </a:lnTo>
                  <a:lnTo>
                    <a:pt x="904113" y="392430"/>
                  </a:lnTo>
                  <a:lnTo>
                    <a:pt x="899160" y="397510"/>
                  </a:lnTo>
                  <a:lnTo>
                    <a:pt x="903097" y="401332"/>
                  </a:lnTo>
                  <a:lnTo>
                    <a:pt x="926528" y="378460"/>
                  </a:lnTo>
                  <a:lnTo>
                    <a:pt x="929132" y="375932"/>
                  </a:lnTo>
                  <a:lnTo>
                    <a:pt x="925195" y="372110"/>
                  </a:lnTo>
                  <a:lnTo>
                    <a:pt x="921004" y="375932"/>
                  </a:lnTo>
                  <a:lnTo>
                    <a:pt x="919353" y="378460"/>
                  </a:lnTo>
                  <a:lnTo>
                    <a:pt x="914781" y="378460"/>
                  </a:lnTo>
                  <a:lnTo>
                    <a:pt x="913130" y="377190"/>
                  </a:lnTo>
                  <a:lnTo>
                    <a:pt x="911352" y="375932"/>
                  </a:lnTo>
                  <a:lnTo>
                    <a:pt x="891667" y="356882"/>
                  </a:lnTo>
                  <a:lnTo>
                    <a:pt x="888746" y="353060"/>
                  </a:lnTo>
                  <a:lnTo>
                    <a:pt x="886714" y="350532"/>
                  </a:lnTo>
                  <a:lnTo>
                    <a:pt x="885444" y="345440"/>
                  </a:lnTo>
                  <a:lnTo>
                    <a:pt x="885063" y="344182"/>
                  </a:lnTo>
                  <a:lnTo>
                    <a:pt x="884301" y="341630"/>
                  </a:lnTo>
                  <a:lnTo>
                    <a:pt x="884047" y="337832"/>
                  </a:lnTo>
                  <a:lnTo>
                    <a:pt x="884809" y="335280"/>
                  </a:lnTo>
                  <a:lnTo>
                    <a:pt x="885571" y="331482"/>
                  </a:lnTo>
                  <a:lnTo>
                    <a:pt x="887222" y="328930"/>
                  </a:lnTo>
                  <a:lnTo>
                    <a:pt x="892683" y="322580"/>
                  </a:lnTo>
                  <a:lnTo>
                    <a:pt x="896366" y="321310"/>
                  </a:lnTo>
                  <a:lnTo>
                    <a:pt x="900684" y="321310"/>
                  </a:lnTo>
                  <a:lnTo>
                    <a:pt x="909193" y="323862"/>
                  </a:lnTo>
                  <a:lnTo>
                    <a:pt x="913257" y="328930"/>
                  </a:lnTo>
                  <a:lnTo>
                    <a:pt x="936625" y="351790"/>
                  </a:lnTo>
                  <a:lnTo>
                    <a:pt x="938149" y="353060"/>
                  </a:lnTo>
                  <a:lnTo>
                    <a:pt x="938784" y="354330"/>
                  </a:lnTo>
                  <a:lnTo>
                    <a:pt x="938530" y="358140"/>
                  </a:lnTo>
                  <a:lnTo>
                    <a:pt x="937260" y="359410"/>
                  </a:lnTo>
                  <a:lnTo>
                    <a:pt x="932053" y="364490"/>
                  </a:lnTo>
                  <a:lnTo>
                    <a:pt x="935990" y="369582"/>
                  </a:lnTo>
                  <a:lnTo>
                    <a:pt x="960120" y="345440"/>
                  </a:lnTo>
                  <a:lnTo>
                    <a:pt x="962660" y="342912"/>
                  </a:lnTo>
                  <a:close/>
                </a:path>
                <a:path w="1956435" h="504189">
                  <a:moveTo>
                    <a:pt x="1003973" y="287032"/>
                  </a:moveTo>
                  <a:lnTo>
                    <a:pt x="1001649" y="276860"/>
                  </a:lnTo>
                  <a:lnTo>
                    <a:pt x="996823" y="278130"/>
                  </a:lnTo>
                  <a:lnTo>
                    <a:pt x="998575" y="287032"/>
                  </a:lnTo>
                  <a:lnTo>
                    <a:pt x="998359" y="294640"/>
                  </a:lnTo>
                  <a:lnTo>
                    <a:pt x="996149" y="300990"/>
                  </a:lnTo>
                  <a:lnTo>
                    <a:pt x="991997" y="306082"/>
                  </a:lnTo>
                  <a:lnTo>
                    <a:pt x="987298" y="311162"/>
                  </a:lnTo>
                  <a:lnTo>
                    <a:pt x="981710" y="313690"/>
                  </a:lnTo>
                  <a:lnTo>
                    <a:pt x="975233" y="312432"/>
                  </a:lnTo>
                  <a:lnTo>
                    <a:pt x="969518" y="312432"/>
                  </a:lnTo>
                  <a:lnTo>
                    <a:pt x="962787" y="308610"/>
                  </a:lnTo>
                  <a:lnTo>
                    <a:pt x="955167" y="300990"/>
                  </a:lnTo>
                  <a:lnTo>
                    <a:pt x="958938" y="297180"/>
                  </a:lnTo>
                  <a:lnTo>
                    <a:pt x="990473" y="265430"/>
                  </a:lnTo>
                  <a:lnTo>
                    <a:pt x="985520" y="261632"/>
                  </a:lnTo>
                  <a:lnTo>
                    <a:pt x="983907" y="260362"/>
                  </a:lnTo>
                  <a:lnTo>
                    <a:pt x="980694" y="257810"/>
                  </a:lnTo>
                  <a:lnTo>
                    <a:pt x="976249" y="255282"/>
                  </a:lnTo>
                  <a:lnTo>
                    <a:pt x="974598" y="254622"/>
                  </a:lnTo>
                  <a:lnTo>
                    <a:pt x="974598" y="273062"/>
                  </a:lnTo>
                  <a:lnTo>
                    <a:pt x="974090" y="274332"/>
                  </a:lnTo>
                  <a:lnTo>
                    <a:pt x="951357" y="297180"/>
                  </a:lnTo>
                  <a:lnTo>
                    <a:pt x="945007" y="290830"/>
                  </a:lnTo>
                  <a:lnTo>
                    <a:pt x="941451" y="284480"/>
                  </a:lnTo>
                  <a:lnTo>
                    <a:pt x="939927" y="273062"/>
                  </a:lnTo>
                  <a:lnTo>
                    <a:pt x="941451" y="267982"/>
                  </a:lnTo>
                  <a:lnTo>
                    <a:pt x="945134" y="264160"/>
                  </a:lnTo>
                  <a:lnTo>
                    <a:pt x="948309" y="261632"/>
                  </a:lnTo>
                  <a:lnTo>
                    <a:pt x="952500" y="260362"/>
                  </a:lnTo>
                  <a:lnTo>
                    <a:pt x="962787" y="260362"/>
                  </a:lnTo>
                  <a:lnTo>
                    <a:pt x="967232" y="262890"/>
                  </a:lnTo>
                  <a:lnTo>
                    <a:pt x="971042" y="266712"/>
                  </a:lnTo>
                  <a:lnTo>
                    <a:pt x="973201" y="267982"/>
                  </a:lnTo>
                  <a:lnTo>
                    <a:pt x="974217" y="270510"/>
                  </a:lnTo>
                  <a:lnTo>
                    <a:pt x="974471" y="271780"/>
                  </a:lnTo>
                  <a:lnTo>
                    <a:pt x="974598" y="273062"/>
                  </a:lnTo>
                  <a:lnTo>
                    <a:pt x="974598" y="254622"/>
                  </a:lnTo>
                  <a:lnTo>
                    <a:pt x="969899" y="252730"/>
                  </a:lnTo>
                  <a:lnTo>
                    <a:pt x="963803" y="251460"/>
                  </a:lnTo>
                  <a:lnTo>
                    <a:pt x="951992" y="254012"/>
                  </a:lnTo>
                  <a:lnTo>
                    <a:pt x="932815" y="285762"/>
                  </a:lnTo>
                  <a:lnTo>
                    <a:pt x="933881" y="292112"/>
                  </a:lnTo>
                  <a:lnTo>
                    <a:pt x="963866" y="322580"/>
                  </a:lnTo>
                  <a:lnTo>
                    <a:pt x="977353" y="322580"/>
                  </a:lnTo>
                  <a:lnTo>
                    <a:pt x="1003554" y="297180"/>
                  </a:lnTo>
                  <a:lnTo>
                    <a:pt x="1003973" y="287032"/>
                  </a:lnTo>
                  <a:close/>
                </a:path>
                <a:path w="1956435" h="504189">
                  <a:moveTo>
                    <a:pt x="1052576" y="252730"/>
                  </a:moveTo>
                  <a:lnTo>
                    <a:pt x="1048639" y="248932"/>
                  </a:lnTo>
                  <a:lnTo>
                    <a:pt x="1042289" y="255282"/>
                  </a:lnTo>
                  <a:lnTo>
                    <a:pt x="1040257" y="256540"/>
                  </a:lnTo>
                  <a:lnTo>
                    <a:pt x="1038606" y="257810"/>
                  </a:lnTo>
                  <a:lnTo>
                    <a:pt x="1034288" y="257810"/>
                  </a:lnTo>
                  <a:lnTo>
                    <a:pt x="1033018" y="256540"/>
                  </a:lnTo>
                  <a:lnTo>
                    <a:pt x="1022477" y="246380"/>
                  </a:lnTo>
                  <a:lnTo>
                    <a:pt x="1018667" y="242582"/>
                  </a:lnTo>
                  <a:lnTo>
                    <a:pt x="1014603" y="236232"/>
                  </a:lnTo>
                  <a:lnTo>
                    <a:pt x="1013980" y="234962"/>
                  </a:lnTo>
                  <a:lnTo>
                    <a:pt x="1010285" y="227330"/>
                  </a:lnTo>
                  <a:lnTo>
                    <a:pt x="1007618" y="222262"/>
                  </a:lnTo>
                  <a:lnTo>
                    <a:pt x="1006348" y="217182"/>
                  </a:lnTo>
                  <a:lnTo>
                    <a:pt x="1006475" y="212090"/>
                  </a:lnTo>
                  <a:lnTo>
                    <a:pt x="1006602" y="208280"/>
                  </a:lnTo>
                  <a:lnTo>
                    <a:pt x="1007491" y="205740"/>
                  </a:lnTo>
                  <a:lnTo>
                    <a:pt x="1008888" y="204482"/>
                  </a:lnTo>
                  <a:lnTo>
                    <a:pt x="1010793" y="204482"/>
                  </a:lnTo>
                  <a:lnTo>
                    <a:pt x="1011936" y="208280"/>
                  </a:lnTo>
                  <a:lnTo>
                    <a:pt x="1012825" y="209562"/>
                  </a:lnTo>
                  <a:lnTo>
                    <a:pt x="1015746" y="213360"/>
                  </a:lnTo>
                  <a:lnTo>
                    <a:pt x="1023493" y="213360"/>
                  </a:lnTo>
                  <a:lnTo>
                    <a:pt x="1026668" y="209562"/>
                  </a:lnTo>
                  <a:lnTo>
                    <a:pt x="1027303" y="208280"/>
                  </a:lnTo>
                  <a:lnTo>
                    <a:pt x="1027112" y="204482"/>
                  </a:lnTo>
                  <a:lnTo>
                    <a:pt x="1027049" y="203212"/>
                  </a:lnTo>
                  <a:lnTo>
                    <a:pt x="1025906" y="200660"/>
                  </a:lnTo>
                  <a:lnTo>
                    <a:pt x="1020953" y="196862"/>
                  </a:lnTo>
                  <a:lnTo>
                    <a:pt x="1017905" y="194310"/>
                  </a:lnTo>
                  <a:lnTo>
                    <a:pt x="1011428" y="194310"/>
                  </a:lnTo>
                  <a:lnTo>
                    <a:pt x="1008507" y="195580"/>
                  </a:lnTo>
                  <a:lnTo>
                    <a:pt x="1001903" y="203212"/>
                  </a:lnTo>
                  <a:lnTo>
                    <a:pt x="1000379" y="208280"/>
                  </a:lnTo>
                  <a:lnTo>
                    <a:pt x="1001014" y="213360"/>
                  </a:lnTo>
                  <a:lnTo>
                    <a:pt x="1001776" y="219710"/>
                  </a:lnTo>
                  <a:lnTo>
                    <a:pt x="1004443" y="227330"/>
                  </a:lnTo>
                  <a:lnTo>
                    <a:pt x="1009142" y="234962"/>
                  </a:lnTo>
                  <a:lnTo>
                    <a:pt x="1005128" y="231140"/>
                  </a:lnTo>
                  <a:lnTo>
                    <a:pt x="989076" y="215912"/>
                  </a:lnTo>
                  <a:lnTo>
                    <a:pt x="972312" y="233680"/>
                  </a:lnTo>
                  <a:lnTo>
                    <a:pt x="975995" y="237490"/>
                  </a:lnTo>
                  <a:lnTo>
                    <a:pt x="980313" y="233680"/>
                  </a:lnTo>
                  <a:lnTo>
                    <a:pt x="982218" y="231140"/>
                  </a:lnTo>
                  <a:lnTo>
                    <a:pt x="988441" y="231140"/>
                  </a:lnTo>
                  <a:lnTo>
                    <a:pt x="990727" y="232410"/>
                  </a:lnTo>
                  <a:lnTo>
                    <a:pt x="993140" y="234962"/>
                  </a:lnTo>
                  <a:lnTo>
                    <a:pt x="1025398" y="266712"/>
                  </a:lnTo>
                  <a:lnTo>
                    <a:pt x="1025779" y="267982"/>
                  </a:lnTo>
                  <a:lnTo>
                    <a:pt x="1025652" y="269240"/>
                  </a:lnTo>
                  <a:lnTo>
                    <a:pt x="1025398" y="270510"/>
                  </a:lnTo>
                  <a:lnTo>
                    <a:pt x="1024509" y="273062"/>
                  </a:lnTo>
                  <a:lnTo>
                    <a:pt x="1022858" y="274332"/>
                  </a:lnTo>
                  <a:lnTo>
                    <a:pt x="1018032" y="279412"/>
                  </a:lnTo>
                  <a:lnTo>
                    <a:pt x="1021969" y="283210"/>
                  </a:lnTo>
                  <a:lnTo>
                    <a:pt x="1047470" y="257810"/>
                  </a:lnTo>
                  <a:lnTo>
                    <a:pt x="1052576" y="252730"/>
                  </a:lnTo>
                  <a:close/>
                </a:path>
                <a:path w="1956435" h="504189">
                  <a:moveTo>
                    <a:pt x="1135380" y="196088"/>
                  </a:moveTo>
                  <a:lnTo>
                    <a:pt x="1129919" y="190754"/>
                  </a:lnTo>
                  <a:lnTo>
                    <a:pt x="1074801" y="245872"/>
                  </a:lnTo>
                  <a:lnTo>
                    <a:pt x="1080135" y="251206"/>
                  </a:lnTo>
                  <a:lnTo>
                    <a:pt x="1135380" y="196088"/>
                  </a:lnTo>
                  <a:close/>
                </a:path>
                <a:path w="1956435" h="504189">
                  <a:moveTo>
                    <a:pt x="1181862" y="107188"/>
                  </a:moveTo>
                  <a:lnTo>
                    <a:pt x="1180769" y="101854"/>
                  </a:lnTo>
                  <a:lnTo>
                    <a:pt x="1179957" y="97155"/>
                  </a:lnTo>
                  <a:lnTo>
                    <a:pt x="1178179" y="93599"/>
                  </a:lnTo>
                  <a:lnTo>
                    <a:pt x="1177671" y="92583"/>
                  </a:lnTo>
                  <a:lnTo>
                    <a:pt x="1175956" y="90932"/>
                  </a:lnTo>
                  <a:lnTo>
                    <a:pt x="1173734" y="88773"/>
                  </a:lnTo>
                  <a:lnTo>
                    <a:pt x="1169670" y="84709"/>
                  </a:lnTo>
                  <a:lnTo>
                    <a:pt x="1169670" y="113157"/>
                  </a:lnTo>
                  <a:lnTo>
                    <a:pt x="1169162" y="124714"/>
                  </a:lnTo>
                  <a:lnTo>
                    <a:pt x="1165987" y="130683"/>
                  </a:lnTo>
                  <a:lnTo>
                    <a:pt x="1159637" y="136906"/>
                  </a:lnTo>
                  <a:lnTo>
                    <a:pt x="1148080" y="148463"/>
                  </a:lnTo>
                  <a:lnTo>
                    <a:pt x="1146302" y="149606"/>
                  </a:lnTo>
                  <a:lnTo>
                    <a:pt x="1143254" y="149860"/>
                  </a:lnTo>
                  <a:lnTo>
                    <a:pt x="1141730" y="149225"/>
                  </a:lnTo>
                  <a:lnTo>
                    <a:pt x="1110361" y="117729"/>
                  </a:lnTo>
                  <a:lnTo>
                    <a:pt x="1114323" y="113792"/>
                  </a:lnTo>
                  <a:lnTo>
                    <a:pt x="1131824" y="96393"/>
                  </a:lnTo>
                  <a:lnTo>
                    <a:pt x="1137666" y="93599"/>
                  </a:lnTo>
                  <a:lnTo>
                    <a:pt x="1149858" y="93599"/>
                  </a:lnTo>
                  <a:lnTo>
                    <a:pt x="1155700" y="96266"/>
                  </a:lnTo>
                  <a:lnTo>
                    <a:pt x="1166876" y="107442"/>
                  </a:lnTo>
                  <a:lnTo>
                    <a:pt x="1169670" y="113157"/>
                  </a:lnTo>
                  <a:lnTo>
                    <a:pt x="1169670" y="84709"/>
                  </a:lnTo>
                  <a:lnTo>
                    <a:pt x="1168654" y="83693"/>
                  </a:lnTo>
                  <a:lnTo>
                    <a:pt x="1162685" y="81407"/>
                  </a:lnTo>
                  <a:lnTo>
                    <a:pt x="1155700" y="81661"/>
                  </a:lnTo>
                  <a:lnTo>
                    <a:pt x="1150289" y="82461"/>
                  </a:lnTo>
                  <a:lnTo>
                    <a:pt x="1144536" y="84251"/>
                  </a:lnTo>
                  <a:lnTo>
                    <a:pt x="1138428" y="87083"/>
                  </a:lnTo>
                  <a:lnTo>
                    <a:pt x="1131951" y="90932"/>
                  </a:lnTo>
                  <a:lnTo>
                    <a:pt x="1136015" y="83185"/>
                  </a:lnTo>
                  <a:lnTo>
                    <a:pt x="1138047" y="76327"/>
                  </a:lnTo>
                  <a:lnTo>
                    <a:pt x="1137793" y="64262"/>
                  </a:lnTo>
                  <a:lnTo>
                    <a:pt x="1135722" y="59563"/>
                  </a:lnTo>
                  <a:lnTo>
                    <a:pt x="1135507" y="59055"/>
                  </a:lnTo>
                  <a:lnTo>
                    <a:pt x="1131062" y="54610"/>
                  </a:lnTo>
                  <a:lnTo>
                    <a:pt x="1128014" y="51498"/>
                  </a:lnTo>
                  <a:lnTo>
                    <a:pt x="1128014" y="78994"/>
                  </a:lnTo>
                  <a:lnTo>
                    <a:pt x="1128014" y="89662"/>
                  </a:lnTo>
                  <a:lnTo>
                    <a:pt x="1125728" y="94615"/>
                  </a:lnTo>
                  <a:lnTo>
                    <a:pt x="1121156" y="99060"/>
                  </a:lnTo>
                  <a:lnTo>
                    <a:pt x="1106424" y="113792"/>
                  </a:lnTo>
                  <a:lnTo>
                    <a:pt x="1088263" y="95631"/>
                  </a:lnTo>
                  <a:lnTo>
                    <a:pt x="1077214" y="84582"/>
                  </a:lnTo>
                  <a:lnTo>
                    <a:pt x="1076667" y="83185"/>
                  </a:lnTo>
                  <a:lnTo>
                    <a:pt x="1104900" y="59563"/>
                  </a:lnTo>
                  <a:lnTo>
                    <a:pt x="1108202" y="60325"/>
                  </a:lnTo>
                  <a:lnTo>
                    <a:pt x="1111631" y="61214"/>
                  </a:lnTo>
                  <a:lnTo>
                    <a:pt x="1115187" y="63500"/>
                  </a:lnTo>
                  <a:lnTo>
                    <a:pt x="1124966" y="73279"/>
                  </a:lnTo>
                  <a:lnTo>
                    <a:pt x="1128014" y="78994"/>
                  </a:lnTo>
                  <a:lnTo>
                    <a:pt x="1128014" y="51498"/>
                  </a:lnTo>
                  <a:lnTo>
                    <a:pt x="1125855" y="49276"/>
                  </a:lnTo>
                  <a:lnTo>
                    <a:pt x="1119251" y="47117"/>
                  </a:lnTo>
                  <a:lnTo>
                    <a:pt x="1111504" y="47752"/>
                  </a:lnTo>
                  <a:lnTo>
                    <a:pt x="1047496" y="101346"/>
                  </a:lnTo>
                  <a:lnTo>
                    <a:pt x="1051433" y="105283"/>
                  </a:lnTo>
                  <a:lnTo>
                    <a:pt x="1059942" y="96774"/>
                  </a:lnTo>
                  <a:lnTo>
                    <a:pt x="1061593" y="95885"/>
                  </a:lnTo>
                  <a:lnTo>
                    <a:pt x="1064895" y="95631"/>
                  </a:lnTo>
                  <a:lnTo>
                    <a:pt x="1066419" y="96266"/>
                  </a:lnTo>
                  <a:lnTo>
                    <a:pt x="1067816" y="97790"/>
                  </a:lnTo>
                  <a:lnTo>
                    <a:pt x="1130173" y="160147"/>
                  </a:lnTo>
                  <a:lnTo>
                    <a:pt x="1131062" y="160909"/>
                  </a:lnTo>
                  <a:lnTo>
                    <a:pt x="1131316" y="162179"/>
                  </a:lnTo>
                  <a:lnTo>
                    <a:pt x="1130808" y="165227"/>
                  </a:lnTo>
                  <a:lnTo>
                    <a:pt x="1129665" y="166878"/>
                  </a:lnTo>
                  <a:lnTo>
                    <a:pt x="1121283" y="175260"/>
                  </a:lnTo>
                  <a:lnTo>
                    <a:pt x="1125220" y="179197"/>
                  </a:lnTo>
                  <a:lnTo>
                    <a:pt x="1154557" y="149860"/>
                  </a:lnTo>
                  <a:lnTo>
                    <a:pt x="1170813" y="133604"/>
                  </a:lnTo>
                  <a:lnTo>
                    <a:pt x="1175258" y="127127"/>
                  </a:lnTo>
                  <a:lnTo>
                    <a:pt x="1178052" y="120142"/>
                  </a:lnTo>
                  <a:lnTo>
                    <a:pt x="1180846" y="113284"/>
                  </a:lnTo>
                  <a:lnTo>
                    <a:pt x="1181862" y="107188"/>
                  </a:lnTo>
                  <a:close/>
                </a:path>
                <a:path w="1956435" h="504189">
                  <a:moveTo>
                    <a:pt x="1589811" y="453390"/>
                  </a:moveTo>
                  <a:lnTo>
                    <a:pt x="1580769" y="426427"/>
                  </a:lnTo>
                  <a:lnTo>
                    <a:pt x="1580769" y="466090"/>
                  </a:lnTo>
                  <a:lnTo>
                    <a:pt x="1578737" y="477532"/>
                  </a:lnTo>
                  <a:lnTo>
                    <a:pt x="1576070" y="482612"/>
                  </a:lnTo>
                  <a:lnTo>
                    <a:pt x="1571625" y="486410"/>
                  </a:lnTo>
                  <a:lnTo>
                    <a:pt x="1566468" y="491490"/>
                  </a:lnTo>
                  <a:lnTo>
                    <a:pt x="1560728" y="494030"/>
                  </a:lnTo>
                  <a:lnTo>
                    <a:pt x="1554365" y="495312"/>
                  </a:lnTo>
                  <a:lnTo>
                    <a:pt x="1547368" y="495312"/>
                  </a:lnTo>
                  <a:lnTo>
                    <a:pt x="1512062" y="472440"/>
                  </a:lnTo>
                  <a:lnTo>
                    <a:pt x="1490599" y="438162"/>
                  </a:lnTo>
                  <a:lnTo>
                    <a:pt x="1490306" y="431812"/>
                  </a:lnTo>
                  <a:lnTo>
                    <a:pt x="1491564" y="424180"/>
                  </a:lnTo>
                  <a:lnTo>
                    <a:pt x="1520190" y="403860"/>
                  </a:lnTo>
                  <a:lnTo>
                    <a:pt x="1526794" y="405130"/>
                  </a:lnTo>
                  <a:lnTo>
                    <a:pt x="1534033" y="408940"/>
                  </a:lnTo>
                  <a:lnTo>
                    <a:pt x="1539570" y="411480"/>
                  </a:lnTo>
                  <a:lnTo>
                    <a:pt x="1545539" y="416560"/>
                  </a:lnTo>
                  <a:lnTo>
                    <a:pt x="1551901" y="421640"/>
                  </a:lnTo>
                  <a:lnTo>
                    <a:pt x="1558671" y="427990"/>
                  </a:lnTo>
                  <a:lnTo>
                    <a:pt x="1564563" y="434340"/>
                  </a:lnTo>
                  <a:lnTo>
                    <a:pt x="1573466" y="445782"/>
                  </a:lnTo>
                  <a:lnTo>
                    <a:pt x="1576451" y="452132"/>
                  </a:lnTo>
                  <a:lnTo>
                    <a:pt x="1579626" y="458482"/>
                  </a:lnTo>
                  <a:lnTo>
                    <a:pt x="1580769" y="466090"/>
                  </a:lnTo>
                  <a:lnTo>
                    <a:pt x="1580769" y="426427"/>
                  </a:lnTo>
                  <a:lnTo>
                    <a:pt x="1552282" y="400062"/>
                  </a:lnTo>
                  <a:lnTo>
                    <a:pt x="1531315" y="394982"/>
                  </a:lnTo>
                  <a:lnTo>
                    <a:pt x="1524342" y="396240"/>
                  </a:lnTo>
                  <a:lnTo>
                    <a:pt x="1517396" y="396240"/>
                  </a:lnTo>
                  <a:lnTo>
                    <a:pt x="1486242" y="420382"/>
                  </a:lnTo>
                  <a:lnTo>
                    <a:pt x="1480350" y="447040"/>
                  </a:lnTo>
                  <a:lnTo>
                    <a:pt x="1481124" y="453390"/>
                  </a:lnTo>
                  <a:lnTo>
                    <a:pt x="1504823" y="491490"/>
                  </a:lnTo>
                  <a:lnTo>
                    <a:pt x="1532178" y="504190"/>
                  </a:lnTo>
                  <a:lnTo>
                    <a:pt x="1552829" y="504190"/>
                  </a:lnTo>
                  <a:lnTo>
                    <a:pt x="1583537" y="480060"/>
                  </a:lnTo>
                  <a:lnTo>
                    <a:pt x="1589595" y="461010"/>
                  </a:lnTo>
                  <a:lnTo>
                    <a:pt x="1589811" y="453390"/>
                  </a:lnTo>
                  <a:close/>
                </a:path>
                <a:path w="1956435" h="504189">
                  <a:moveTo>
                    <a:pt x="1647444" y="414032"/>
                  </a:moveTo>
                  <a:lnTo>
                    <a:pt x="1646682" y="401332"/>
                  </a:lnTo>
                  <a:lnTo>
                    <a:pt x="1643253" y="394982"/>
                  </a:lnTo>
                  <a:lnTo>
                    <a:pt x="1636903" y="388632"/>
                  </a:lnTo>
                  <a:lnTo>
                    <a:pt x="1633474" y="392430"/>
                  </a:lnTo>
                  <a:lnTo>
                    <a:pt x="1638173" y="397510"/>
                  </a:lnTo>
                  <a:lnTo>
                    <a:pt x="1640840" y="402590"/>
                  </a:lnTo>
                  <a:lnTo>
                    <a:pt x="1641475" y="406412"/>
                  </a:lnTo>
                  <a:lnTo>
                    <a:pt x="1641983" y="410210"/>
                  </a:lnTo>
                  <a:lnTo>
                    <a:pt x="1640967" y="412762"/>
                  </a:lnTo>
                  <a:lnTo>
                    <a:pt x="1638681" y="415290"/>
                  </a:lnTo>
                  <a:lnTo>
                    <a:pt x="1636649" y="417830"/>
                  </a:lnTo>
                  <a:lnTo>
                    <a:pt x="1628775" y="417830"/>
                  </a:lnTo>
                  <a:lnTo>
                    <a:pt x="1625981" y="416560"/>
                  </a:lnTo>
                  <a:lnTo>
                    <a:pt x="1623314" y="414032"/>
                  </a:lnTo>
                  <a:lnTo>
                    <a:pt x="1600542" y="391160"/>
                  </a:lnTo>
                  <a:lnTo>
                    <a:pt x="1591691" y="382282"/>
                  </a:lnTo>
                  <a:lnTo>
                    <a:pt x="1596567" y="377190"/>
                  </a:lnTo>
                  <a:lnTo>
                    <a:pt x="1607566" y="365760"/>
                  </a:lnTo>
                  <a:lnTo>
                    <a:pt x="1602740" y="361962"/>
                  </a:lnTo>
                  <a:lnTo>
                    <a:pt x="1586865" y="377190"/>
                  </a:lnTo>
                  <a:lnTo>
                    <a:pt x="1566672" y="356882"/>
                  </a:lnTo>
                  <a:lnTo>
                    <a:pt x="1563116" y="360680"/>
                  </a:lnTo>
                  <a:lnTo>
                    <a:pt x="1569974" y="368312"/>
                  </a:lnTo>
                  <a:lnTo>
                    <a:pt x="1573784" y="374662"/>
                  </a:lnTo>
                  <a:lnTo>
                    <a:pt x="1574673" y="382282"/>
                  </a:lnTo>
                  <a:lnTo>
                    <a:pt x="1575181" y="387362"/>
                  </a:lnTo>
                  <a:lnTo>
                    <a:pt x="1573784" y="391160"/>
                  </a:lnTo>
                  <a:lnTo>
                    <a:pt x="1570609" y="396240"/>
                  </a:lnTo>
                  <a:lnTo>
                    <a:pt x="1574292" y="400062"/>
                  </a:lnTo>
                  <a:lnTo>
                    <a:pt x="1582801" y="391160"/>
                  </a:lnTo>
                  <a:lnTo>
                    <a:pt x="1615948" y="424180"/>
                  </a:lnTo>
                  <a:lnTo>
                    <a:pt x="1619631" y="427990"/>
                  </a:lnTo>
                  <a:lnTo>
                    <a:pt x="1623695" y="429260"/>
                  </a:lnTo>
                  <a:lnTo>
                    <a:pt x="1632712" y="429260"/>
                  </a:lnTo>
                  <a:lnTo>
                    <a:pt x="1637030" y="426732"/>
                  </a:lnTo>
                  <a:lnTo>
                    <a:pt x="1641094" y="422910"/>
                  </a:lnTo>
                  <a:lnTo>
                    <a:pt x="1645412" y="419112"/>
                  </a:lnTo>
                  <a:lnTo>
                    <a:pt x="1645920" y="417830"/>
                  </a:lnTo>
                  <a:lnTo>
                    <a:pt x="1647444" y="414032"/>
                  </a:lnTo>
                  <a:close/>
                </a:path>
                <a:path w="1956435" h="504189">
                  <a:moveTo>
                    <a:pt x="1720469" y="342912"/>
                  </a:moveTo>
                  <a:lnTo>
                    <a:pt x="1716532" y="337832"/>
                  </a:lnTo>
                  <a:lnTo>
                    <a:pt x="1712214" y="342912"/>
                  </a:lnTo>
                  <a:lnTo>
                    <a:pt x="1710563" y="344182"/>
                  </a:lnTo>
                  <a:lnTo>
                    <a:pt x="1709039" y="345440"/>
                  </a:lnTo>
                  <a:lnTo>
                    <a:pt x="1706118" y="345440"/>
                  </a:lnTo>
                  <a:lnTo>
                    <a:pt x="1704721" y="344182"/>
                  </a:lnTo>
                  <a:lnTo>
                    <a:pt x="1680921" y="321310"/>
                  </a:lnTo>
                  <a:lnTo>
                    <a:pt x="1675638" y="316230"/>
                  </a:lnTo>
                  <a:lnTo>
                    <a:pt x="1671447" y="312432"/>
                  </a:lnTo>
                  <a:lnTo>
                    <a:pt x="1662684" y="309880"/>
                  </a:lnTo>
                  <a:lnTo>
                    <a:pt x="1659001" y="308610"/>
                  </a:lnTo>
                  <a:lnTo>
                    <a:pt x="1655826" y="309880"/>
                  </a:lnTo>
                  <a:lnTo>
                    <a:pt x="1636395" y="337832"/>
                  </a:lnTo>
                  <a:lnTo>
                    <a:pt x="1637284" y="344182"/>
                  </a:lnTo>
                  <a:lnTo>
                    <a:pt x="1615694" y="322580"/>
                  </a:lnTo>
                  <a:lnTo>
                    <a:pt x="1599184" y="306082"/>
                  </a:lnTo>
                  <a:lnTo>
                    <a:pt x="1581404" y="325132"/>
                  </a:lnTo>
                  <a:lnTo>
                    <a:pt x="1585341" y="330212"/>
                  </a:lnTo>
                  <a:lnTo>
                    <a:pt x="1589024" y="326390"/>
                  </a:lnTo>
                  <a:lnTo>
                    <a:pt x="1591056" y="323862"/>
                  </a:lnTo>
                  <a:lnTo>
                    <a:pt x="1593215" y="322580"/>
                  </a:lnTo>
                  <a:lnTo>
                    <a:pt x="1597533" y="322580"/>
                  </a:lnTo>
                  <a:lnTo>
                    <a:pt x="1599565" y="323862"/>
                  </a:lnTo>
                  <a:lnTo>
                    <a:pt x="1601724" y="326390"/>
                  </a:lnTo>
                  <a:lnTo>
                    <a:pt x="1662176" y="386080"/>
                  </a:lnTo>
                  <a:lnTo>
                    <a:pt x="1662938" y="387362"/>
                  </a:lnTo>
                  <a:lnTo>
                    <a:pt x="1662938" y="391160"/>
                  </a:lnTo>
                  <a:lnTo>
                    <a:pt x="1661795" y="392430"/>
                  </a:lnTo>
                  <a:lnTo>
                    <a:pt x="1659890" y="394982"/>
                  </a:lnTo>
                  <a:lnTo>
                    <a:pt x="1656842" y="397510"/>
                  </a:lnTo>
                  <a:lnTo>
                    <a:pt x="1660906" y="401332"/>
                  </a:lnTo>
                  <a:lnTo>
                    <a:pt x="1684337" y="378460"/>
                  </a:lnTo>
                  <a:lnTo>
                    <a:pt x="1686941" y="375932"/>
                  </a:lnTo>
                  <a:lnTo>
                    <a:pt x="1683004" y="372110"/>
                  </a:lnTo>
                  <a:lnTo>
                    <a:pt x="1678686" y="375932"/>
                  </a:lnTo>
                  <a:lnTo>
                    <a:pt x="1677035" y="378460"/>
                  </a:lnTo>
                  <a:lnTo>
                    <a:pt x="1672590" y="378460"/>
                  </a:lnTo>
                  <a:lnTo>
                    <a:pt x="1670939" y="377190"/>
                  </a:lnTo>
                  <a:lnTo>
                    <a:pt x="1669161" y="375932"/>
                  </a:lnTo>
                  <a:lnTo>
                    <a:pt x="1649476" y="356882"/>
                  </a:lnTo>
                  <a:lnTo>
                    <a:pt x="1646555" y="353060"/>
                  </a:lnTo>
                  <a:lnTo>
                    <a:pt x="1644523" y="350532"/>
                  </a:lnTo>
                  <a:lnTo>
                    <a:pt x="1643253" y="345440"/>
                  </a:lnTo>
                  <a:lnTo>
                    <a:pt x="1642821" y="344182"/>
                  </a:lnTo>
                  <a:lnTo>
                    <a:pt x="1641983" y="341630"/>
                  </a:lnTo>
                  <a:lnTo>
                    <a:pt x="1641856" y="337832"/>
                  </a:lnTo>
                  <a:lnTo>
                    <a:pt x="1642618" y="335280"/>
                  </a:lnTo>
                  <a:lnTo>
                    <a:pt x="1643380" y="331482"/>
                  </a:lnTo>
                  <a:lnTo>
                    <a:pt x="1644904" y="328930"/>
                  </a:lnTo>
                  <a:lnTo>
                    <a:pt x="1647444" y="326390"/>
                  </a:lnTo>
                  <a:lnTo>
                    <a:pt x="1650492" y="322580"/>
                  </a:lnTo>
                  <a:lnTo>
                    <a:pt x="1654175" y="321310"/>
                  </a:lnTo>
                  <a:lnTo>
                    <a:pt x="1658493" y="321310"/>
                  </a:lnTo>
                  <a:lnTo>
                    <a:pt x="1666875" y="323862"/>
                  </a:lnTo>
                  <a:lnTo>
                    <a:pt x="1695831" y="353060"/>
                  </a:lnTo>
                  <a:lnTo>
                    <a:pt x="1696466" y="354330"/>
                  </a:lnTo>
                  <a:lnTo>
                    <a:pt x="1696212" y="358140"/>
                  </a:lnTo>
                  <a:lnTo>
                    <a:pt x="1695069" y="359410"/>
                  </a:lnTo>
                  <a:lnTo>
                    <a:pt x="1689862" y="364490"/>
                  </a:lnTo>
                  <a:lnTo>
                    <a:pt x="1693799" y="369582"/>
                  </a:lnTo>
                  <a:lnTo>
                    <a:pt x="1717929" y="345440"/>
                  </a:lnTo>
                  <a:lnTo>
                    <a:pt x="1720469" y="342912"/>
                  </a:lnTo>
                  <a:close/>
                </a:path>
                <a:path w="1956435" h="504189">
                  <a:moveTo>
                    <a:pt x="1761718" y="287032"/>
                  </a:moveTo>
                  <a:lnTo>
                    <a:pt x="1759458" y="276860"/>
                  </a:lnTo>
                  <a:lnTo>
                    <a:pt x="1754632" y="278130"/>
                  </a:lnTo>
                  <a:lnTo>
                    <a:pt x="1756333" y="287032"/>
                  </a:lnTo>
                  <a:lnTo>
                    <a:pt x="1756105" y="294640"/>
                  </a:lnTo>
                  <a:lnTo>
                    <a:pt x="1753895" y="300990"/>
                  </a:lnTo>
                  <a:lnTo>
                    <a:pt x="1749679" y="306082"/>
                  </a:lnTo>
                  <a:lnTo>
                    <a:pt x="1745107" y="311162"/>
                  </a:lnTo>
                  <a:lnTo>
                    <a:pt x="1739519" y="313690"/>
                  </a:lnTo>
                  <a:lnTo>
                    <a:pt x="1733042" y="312432"/>
                  </a:lnTo>
                  <a:lnTo>
                    <a:pt x="1727327" y="312432"/>
                  </a:lnTo>
                  <a:lnTo>
                    <a:pt x="1720583" y="308610"/>
                  </a:lnTo>
                  <a:lnTo>
                    <a:pt x="1712849" y="300990"/>
                  </a:lnTo>
                  <a:lnTo>
                    <a:pt x="1716620" y="297180"/>
                  </a:lnTo>
                  <a:lnTo>
                    <a:pt x="1748155" y="265430"/>
                  </a:lnTo>
                  <a:lnTo>
                    <a:pt x="1743202" y="261632"/>
                  </a:lnTo>
                  <a:lnTo>
                    <a:pt x="1741627" y="260362"/>
                  </a:lnTo>
                  <a:lnTo>
                    <a:pt x="1738503" y="257810"/>
                  </a:lnTo>
                  <a:lnTo>
                    <a:pt x="1734058" y="255282"/>
                  </a:lnTo>
                  <a:lnTo>
                    <a:pt x="1732407" y="254622"/>
                  </a:lnTo>
                  <a:lnTo>
                    <a:pt x="1732407" y="273062"/>
                  </a:lnTo>
                  <a:lnTo>
                    <a:pt x="1731759" y="274332"/>
                  </a:lnTo>
                  <a:lnTo>
                    <a:pt x="1709166" y="297180"/>
                  </a:lnTo>
                  <a:lnTo>
                    <a:pt x="1702689" y="290830"/>
                  </a:lnTo>
                  <a:lnTo>
                    <a:pt x="1699133" y="284480"/>
                  </a:lnTo>
                  <a:lnTo>
                    <a:pt x="1698498" y="279412"/>
                  </a:lnTo>
                  <a:lnTo>
                    <a:pt x="1697736" y="273062"/>
                  </a:lnTo>
                  <a:lnTo>
                    <a:pt x="1699260" y="267982"/>
                  </a:lnTo>
                  <a:lnTo>
                    <a:pt x="1706118" y="261632"/>
                  </a:lnTo>
                  <a:lnTo>
                    <a:pt x="1710309" y="260362"/>
                  </a:lnTo>
                  <a:lnTo>
                    <a:pt x="1720469" y="260362"/>
                  </a:lnTo>
                  <a:lnTo>
                    <a:pt x="1725041" y="262890"/>
                  </a:lnTo>
                  <a:lnTo>
                    <a:pt x="1728851" y="266712"/>
                  </a:lnTo>
                  <a:lnTo>
                    <a:pt x="1730883" y="267982"/>
                  </a:lnTo>
                  <a:lnTo>
                    <a:pt x="1732026" y="270510"/>
                  </a:lnTo>
                  <a:lnTo>
                    <a:pt x="1732153" y="271780"/>
                  </a:lnTo>
                  <a:lnTo>
                    <a:pt x="1732407" y="273062"/>
                  </a:lnTo>
                  <a:lnTo>
                    <a:pt x="1732407" y="254622"/>
                  </a:lnTo>
                  <a:lnTo>
                    <a:pt x="1727708" y="252730"/>
                  </a:lnTo>
                  <a:lnTo>
                    <a:pt x="1721612" y="251460"/>
                  </a:lnTo>
                  <a:lnTo>
                    <a:pt x="1709674" y="254012"/>
                  </a:lnTo>
                  <a:lnTo>
                    <a:pt x="1690624" y="285762"/>
                  </a:lnTo>
                  <a:lnTo>
                    <a:pt x="1691690" y="292112"/>
                  </a:lnTo>
                  <a:lnTo>
                    <a:pt x="1721573" y="322580"/>
                  </a:lnTo>
                  <a:lnTo>
                    <a:pt x="1735099" y="322580"/>
                  </a:lnTo>
                  <a:lnTo>
                    <a:pt x="1761261" y="297180"/>
                  </a:lnTo>
                  <a:lnTo>
                    <a:pt x="1761718" y="287032"/>
                  </a:lnTo>
                  <a:close/>
                </a:path>
                <a:path w="1956435" h="504189">
                  <a:moveTo>
                    <a:pt x="1810258" y="252730"/>
                  </a:moveTo>
                  <a:lnTo>
                    <a:pt x="1806321" y="248932"/>
                  </a:lnTo>
                  <a:lnTo>
                    <a:pt x="1798066" y="256540"/>
                  </a:lnTo>
                  <a:lnTo>
                    <a:pt x="1796288" y="257810"/>
                  </a:lnTo>
                  <a:lnTo>
                    <a:pt x="1791970" y="257810"/>
                  </a:lnTo>
                  <a:lnTo>
                    <a:pt x="1780273" y="246380"/>
                  </a:lnTo>
                  <a:lnTo>
                    <a:pt x="1776476" y="242582"/>
                  </a:lnTo>
                  <a:lnTo>
                    <a:pt x="1772412" y="236232"/>
                  </a:lnTo>
                  <a:lnTo>
                    <a:pt x="1771789" y="234962"/>
                  </a:lnTo>
                  <a:lnTo>
                    <a:pt x="1768094" y="227330"/>
                  </a:lnTo>
                  <a:lnTo>
                    <a:pt x="1765427" y="222262"/>
                  </a:lnTo>
                  <a:lnTo>
                    <a:pt x="1764030" y="217182"/>
                  </a:lnTo>
                  <a:lnTo>
                    <a:pt x="1764271" y="212090"/>
                  </a:lnTo>
                  <a:lnTo>
                    <a:pt x="1764398" y="208280"/>
                  </a:lnTo>
                  <a:lnTo>
                    <a:pt x="1765160" y="205740"/>
                  </a:lnTo>
                  <a:lnTo>
                    <a:pt x="1766570" y="204482"/>
                  </a:lnTo>
                  <a:lnTo>
                    <a:pt x="1768602" y="204482"/>
                  </a:lnTo>
                  <a:lnTo>
                    <a:pt x="1769237" y="207010"/>
                  </a:lnTo>
                  <a:lnTo>
                    <a:pt x="1769745" y="208280"/>
                  </a:lnTo>
                  <a:lnTo>
                    <a:pt x="1770507" y="209562"/>
                  </a:lnTo>
                  <a:lnTo>
                    <a:pt x="1773428" y="213360"/>
                  </a:lnTo>
                  <a:lnTo>
                    <a:pt x="1781175" y="213360"/>
                  </a:lnTo>
                  <a:lnTo>
                    <a:pt x="1782826" y="212090"/>
                  </a:lnTo>
                  <a:lnTo>
                    <a:pt x="1785112" y="208280"/>
                  </a:lnTo>
                  <a:lnTo>
                    <a:pt x="1784908" y="204482"/>
                  </a:lnTo>
                  <a:lnTo>
                    <a:pt x="1784858" y="203212"/>
                  </a:lnTo>
                  <a:lnTo>
                    <a:pt x="1783588" y="200660"/>
                  </a:lnTo>
                  <a:lnTo>
                    <a:pt x="1781429" y="199390"/>
                  </a:lnTo>
                  <a:lnTo>
                    <a:pt x="1778622" y="196862"/>
                  </a:lnTo>
                  <a:lnTo>
                    <a:pt x="1775714" y="194310"/>
                  </a:lnTo>
                  <a:lnTo>
                    <a:pt x="1769237" y="194310"/>
                  </a:lnTo>
                  <a:lnTo>
                    <a:pt x="1766316" y="195580"/>
                  </a:lnTo>
                  <a:lnTo>
                    <a:pt x="1759712" y="203212"/>
                  </a:lnTo>
                  <a:lnTo>
                    <a:pt x="1758048" y="208280"/>
                  </a:lnTo>
                  <a:lnTo>
                    <a:pt x="1758810" y="213360"/>
                  </a:lnTo>
                  <a:lnTo>
                    <a:pt x="1759458" y="219710"/>
                  </a:lnTo>
                  <a:lnTo>
                    <a:pt x="1762125" y="227330"/>
                  </a:lnTo>
                  <a:lnTo>
                    <a:pt x="1766824" y="234962"/>
                  </a:lnTo>
                  <a:lnTo>
                    <a:pt x="1762836" y="231140"/>
                  </a:lnTo>
                  <a:lnTo>
                    <a:pt x="1746872" y="215912"/>
                  </a:lnTo>
                  <a:lnTo>
                    <a:pt x="1730108" y="233680"/>
                  </a:lnTo>
                  <a:lnTo>
                    <a:pt x="1733804" y="237490"/>
                  </a:lnTo>
                  <a:lnTo>
                    <a:pt x="1738109" y="233680"/>
                  </a:lnTo>
                  <a:lnTo>
                    <a:pt x="1740027" y="231140"/>
                  </a:lnTo>
                  <a:lnTo>
                    <a:pt x="1746250" y="231140"/>
                  </a:lnTo>
                  <a:lnTo>
                    <a:pt x="1748523" y="232410"/>
                  </a:lnTo>
                  <a:lnTo>
                    <a:pt x="1750949" y="234962"/>
                  </a:lnTo>
                  <a:lnTo>
                    <a:pt x="1783207" y="266712"/>
                  </a:lnTo>
                  <a:lnTo>
                    <a:pt x="1783588" y="267982"/>
                  </a:lnTo>
                  <a:lnTo>
                    <a:pt x="1783321" y="269240"/>
                  </a:lnTo>
                  <a:lnTo>
                    <a:pt x="1783207" y="270510"/>
                  </a:lnTo>
                  <a:lnTo>
                    <a:pt x="1782318" y="273062"/>
                  </a:lnTo>
                  <a:lnTo>
                    <a:pt x="1775714" y="279412"/>
                  </a:lnTo>
                  <a:lnTo>
                    <a:pt x="1779651" y="283210"/>
                  </a:lnTo>
                  <a:lnTo>
                    <a:pt x="1805152" y="257810"/>
                  </a:lnTo>
                  <a:lnTo>
                    <a:pt x="1810258" y="252730"/>
                  </a:lnTo>
                  <a:close/>
                </a:path>
                <a:path w="1956435" h="504189">
                  <a:moveTo>
                    <a:pt x="1893062" y="196088"/>
                  </a:moveTo>
                  <a:lnTo>
                    <a:pt x="1887728" y="190754"/>
                  </a:lnTo>
                  <a:lnTo>
                    <a:pt x="1832610" y="245872"/>
                  </a:lnTo>
                  <a:lnTo>
                    <a:pt x="1837944" y="251206"/>
                  </a:lnTo>
                  <a:lnTo>
                    <a:pt x="1893062" y="196088"/>
                  </a:lnTo>
                  <a:close/>
                </a:path>
                <a:path w="1956435" h="504189">
                  <a:moveTo>
                    <a:pt x="1956308" y="105918"/>
                  </a:moveTo>
                  <a:lnTo>
                    <a:pt x="1952371" y="101981"/>
                  </a:lnTo>
                  <a:lnTo>
                    <a:pt x="1946529" y="107823"/>
                  </a:lnTo>
                  <a:lnTo>
                    <a:pt x="1942719" y="108712"/>
                  </a:lnTo>
                  <a:lnTo>
                    <a:pt x="1939899" y="107442"/>
                  </a:lnTo>
                  <a:lnTo>
                    <a:pt x="1938782" y="106934"/>
                  </a:lnTo>
                  <a:lnTo>
                    <a:pt x="1897761" y="89027"/>
                  </a:lnTo>
                  <a:lnTo>
                    <a:pt x="1897761" y="104902"/>
                  </a:lnTo>
                  <a:lnTo>
                    <a:pt x="1870329" y="132334"/>
                  </a:lnTo>
                  <a:lnTo>
                    <a:pt x="1849628" y="83693"/>
                  </a:lnTo>
                  <a:lnTo>
                    <a:pt x="1897761" y="104902"/>
                  </a:lnTo>
                  <a:lnTo>
                    <a:pt x="1897761" y="89027"/>
                  </a:lnTo>
                  <a:lnTo>
                    <a:pt x="1885543" y="83693"/>
                  </a:lnTo>
                  <a:lnTo>
                    <a:pt x="1839595" y="63627"/>
                  </a:lnTo>
                  <a:lnTo>
                    <a:pt x="1836166" y="67183"/>
                  </a:lnTo>
                  <a:lnTo>
                    <a:pt x="1875993" y="160401"/>
                  </a:lnTo>
                  <a:lnTo>
                    <a:pt x="1877949" y="164846"/>
                  </a:lnTo>
                  <a:lnTo>
                    <a:pt x="1878838" y="168910"/>
                  </a:lnTo>
                  <a:lnTo>
                    <a:pt x="1878330" y="171958"/>
                  </a:lnTo>
                  <a:lnTo>
                    <a:pt x="1877949" y="175133"/>
                  </a:lnTo>
                  <a:lnTo>
                    <a:pt x="1876171" y="178181"/>
                  </a:lnTo>
                  <a:lnTo>
                    <a:pt x="1873250" y="181102"/>
                  </a:lnTo>
                  <a:lnTo>
                    <a:pt x="1877187" y="185039"/>
                  </a:lnTo>
                  <a:lnTo>
                    <a:pt x="1901190" y="161036"/>
                  </a:lnTo>
                  <a:lnTo>
                    <a:pt x="1905381" y="156845"/>
                  </a:lnTo>
                  <a:lnTo>
                    <a:pt x="1901444" y="152908"/>
                  </a:lnTo>
                  <a:lnTo>
                    <a:pt x="1895729" y="158623"/>
                  </a:lnTo>
                  <a:lnTo>
                    <a:pt x="1892808" y="160274"/>
                  </a:lnTo>
                  <a:lnTo>
                    <a:pt x="1887093" y="161036"/>
                  </a:lnTo>
                  <a:lnTo>
                    <a:pt x="1884807" y="160401"/>
                  </a:lnTo>
                  <a:lnTo>
                    <a:pt x="1883156" y="158623"/>
                  </a:lnTo>
                  <a:lnTo>
                    <a:pt x="1881632" y="157226"/>
                  </a:lnTo>
                  <a:lnTo>
                    <a:pt x="1880108" y="154686"/>
                  </a:lnTo>
                  <a:lnTo>
                    <a:pt x="1872742" y="138176"/>
                  </a:lnTo>
                  <a:lnTo>
                    <a:pt x="1878584" y="132334"/>
                  </a:lnTo>
                  <a:lnTo>
                    <a:pt x="1903476" y="107442"/>
                  </a:lnTo>
                  <a:lnTo>
                    <a:pt x="1927352" y="117856"/>
                  </a:lnTo>
                  <a:lnTo>
                    <a:pt x="1928114" y="118364"/>
                  </a:lnTo>
                  <a:lnTo>
                    <a:pt x="1929765" y="120015"/>
                  </a:lnTo>
                  <a:lnTo>
                    <a:pt x="1930019" y="121285"/>
                  </a:lnTo>
                  <a:lnTo>
                    <a:pt x="1929638" y="122682"/>
                  </a:lnTo>
                  <a:lnTo>
                    <a:pt x="1929003" y="124714"/>
                  </a:lnTo>
                  <a:lnTo>
                    <a:pt x="1927098" y="127254"/>
                  </a:lnTo>
                  <a:lnTo>
                    <a:pt x="1921383" y="132969"/>
                  </a:lnTo>
                  <a:lnTo>
                    <a:pt x="1925320" y="136906"/>
                  </a:lnTo>
                  <a:lnTo>
                    <a:pt x="1953501" y="108712"/>
                  </a:lnTo>
                  <a:lnTo>
                    <a:pt x="1956308" y="10591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761978" y="3645534"/>
              <a:ext cx="577865" cy="51225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4578350" y="3703700"/>
              <a:ext cx="1180465" cy="461009"/>
            </a:xfrm>
            <a:custGeom>
              <a:avLst/>
              <a:gdLst/>
              <a:ahLst/>
              <a:cxnLst/>
              <a:rect l="l" t="t" r="r" b="b"/>
              <a:pathLst>
                <a:path w="1180464" h="461010">
                  <a:moveTo>
                    <a:pt x="115189" y="358140"/>
                  </a:moveTo>
                  <a:lnTo>
                    <a:pt x="111252" y="354330"/>
                  </a:lnTo>
                  <a:lnTo>
                    <a:pt x="101092" y="364490"/>
                  </a:lnTo>
                  <a:lnTo>
                    <a:pt x="99314" y="365760"/>
                  </a:lnTo>
                  <a:lnTo>
                    <a:pt x="96139" y="365760"/>
                  </a:lnTo>
                  <a:lnTo>
                    <a:pt x="94488" y="364490"/>
                  </a:lnTo>
                  <a:lnTo>
                    <a:pt x="63119" y="334010"/>
                  </a:lnTo>
                  <a:lnTo>
                    <a:pt x="66421" y="330200"/>
                  </a:lnTo>
                  <a:lnTo>
                    <a:pt x="69723" y="326390"/>
                  </a:lnTo>
                  <a:lnTo>
                    <a:pt x="73533" y="322580"/>
                  </a:lnTo>
                  <a:lnTo>
                    <a:pt x="77724" y="321310"/>
                  </a:lnTo>
                  <a:lnTo>
                    <a:pt x="82423" y="321310"/>
                  </a:lnTo>
                  <a:lnTo>
                    <a:pt x="86995" y="322580"/>
                  </a:lnTo>
                  <a:lnTo>
                    <a:pt x="92329" y="325120"/>
                  </a:lnTo>
                  <a:lnTo>
                    <a:pt x="98425" y="330200"/>
                  </a:lnTo>
                  <a:lnTo>
                    <a:pt x="102235" y="326390"/>
                  </a:lnTo>
                  <a:lnTo>
                    <a:pt x="97040" y="321310"/>
                  </a:lnTo>
                  <a:lnTo>
                    <a:pt x="67183" y="292100"/>
                  </a:lnTo>
                  <a:lnTo>
                    <a:pt x="63373" y="295910"/>
                  </a:lnTo>
                  <a:lnTo>
                    <a:pt x="68326" y="300990"/>
                  </a:lnTo>
                  <a:lnTo>
                    <a:pt x="70866" y="306070"/>
                  </a:lnTo>
                  <a:lnTo>
                    <a:pt x="71374" y="314960"/>
                  </a:lnTo>
                  <a:lnTo>
                    <a:pt x="69596" y="318770"/>
                  </a:lnTo>
                  <a:lnTo>
                    <a:pt x="65913" y="322580"/>
                  </a:lnTo>
                  <a:lnTo>
                    <a:pt x="59182" y="330200"/>
                  </a:lnTo>
                  <a:lnTo>
                    <a:pt x="40919" y="311150"/>
                  </a:lnTo>
                  <a:lnTo>
                    <a:pt x="29972" y="299720"/>
                  </a:lnTo>
                  <a:lnTo>
                    <a:pt x="29337" y="299720"/>
                  </a:lnTo>
                  <a:lnTo>
                    <a:pt x="29337" y="297180"/>
                  </a:lnTo>
                  <a:lnTo>
                    <a:pt x="29972" y="295910"/>
                  </a:lnTo>
                  <a:lnTo>
                    <a:pt x="49784" y="275590"/>
                  </a:lnTo>
                  <a:lnTo>
                    <a:pt x="56134" y="273050"/>
                  </a:lnTo>
                  <a:lnTo>
                    <a:pt x="67513" y="273050"/>
                  </a:lnTo>
                  <a:lnTo>
                    <a:pt x="73279" y="275590"/>
                  </a:lnTo>
                  <a:lnTo>
                    <a:pt x="79984" y="279400"/>
                  </a:lnTo>
                  <a:lnTo>
                    <a:pt x="87630" y="284480"/>
                  </a:lnTo>
                  <a:lnTo>
                    <a:pt x="91313" y="280670"/>
                  </a:lnTo>
                  <a:lnTo>
                    <a:pt x="83286" y="273050"/>
                  </a:lnTo>
                  <a:lnTo>
                    <a:pt x="63246" y="254000"/>
                  </a:lnTo>
                  <a:lnTo>
                    <a:pt x="0" y="317500"/>
                  </a:lnTo>
                  <a:lnTo>
                    <a:pt x="3937" y="321310"/>
                  </a:lnTo>
                  <a:lnTo>
                    <a:pt x="13335" y="312420"/>
                  </a:lnTo>
                  <a:lnTo>
                    <a:pt x="14859" y="311150"/>
                  </a:lnTo>
                  <a:lnTo>
                    <a:pt x="18923" y="311150"/>
                  </a:lnTo>
                  <a:lnTo>
                    <a:pt x="82169" y="374650"/>
                  </a:lnTo>
                  <a:lnTo>
                    <a:pt x="83693" y="375920"/>
                  </a:lnTo>
                  <a:lnTo>
                    <a:pt x="84328" y="378460"/>
                  </a:lnTo>
                  <a:lnTo>
                    <a:pt x="84328" y="381000"/>
                  </a:lnTo>
                  <a:lnTo>
                    <a:pt x="83439" y="382270"/>
                  </a:lnTo>
                  <a:lnTo>
                    <a:pt x="73914" y="391160"/>
                  </a:lnTo>
                  <a:lnTo>
                    <a:pt x="77851" y="394970"/>
                  </a:lnTo>
                  <a:lnTo>
                    <a:pt x="107454" y="365760"/>
                  </a:lnTo>
                  <a:lnTo>
                    <a:pt x="115189" y="358140"/>
                  </a:lnTo>
                  <a:close/>
                </a:path>
                <a:path w="1180464" h="461010">
                  <a:moveTo>
                    <a:pt x="199517" y="269240"/>
                  </a:moveTo>
                  <a:lnTo>
                    <a:pt x="194691" y="267970"/>
                  </a:lnTo>
                  <a:lnTo>
                    <a:pt x="194183" y="270510"/>
                  </a:lnTo>
                  <a:lnTo>
                    <a:pt x="193421" y="273050"/>
                  </a:lnTo>
                  <a:lnTo>
                    <a:pt x="192024" y="274320"/>
                  </a:lnTo>
                  <a:lnTo>
                    <a:pt x="190754" y="275590"/>
                  </a:lnTo>
                  <a:lnTo>
                    <a:pt x="189230" y="275590"/>
                  </a:lnTo>
                  <a:lnTo>
                    <a:pt x="185420" y="274320"/>
                  </a:lnTo>
                  <a:lnTo>
                    <a:pt x="183261" y="273050"/>
                  </a:lnTo>
                  <a:lnTo>
                    <a:pt x="174358" y="264160"/>
                  </a:lnTo>
                  <a:lnTo>
                    <a:pt x="171069" y="260870"/>
                  </a:lnTo>
                  <a:lnTo>
                    <a:pt x="171069" y="293370"/>
                  </a:lnTo>
                  <a:lnTo>
                    <a:pt x="169037" y="299720"/>
                  </a:lnTo>
                  <a:lnTo>
                    <a:pt x="162560" y="306070"/>
                  </a:lnTo>
                  <a:lnTo>
                    <a:pt x="153924" y="306070"/>
                  </a:lnTo>
                  <a:lnTo>
                    <a:pt x="151130" y="304800"/>
                  </a:lnTo>
                  <a:lnTo>
                    <a:pt x="148463" y="302260"/>
                  </a:lnTo>
                  <a:lnTo>
                    <a:pt x="144526" y="298450"/>
                  </a:lnTo>
                  <a:lnTo>
                    <a:pt x="143002" y="294640"/>
                  </a:lnTo>
                  <a:lnTo>
                    <a:pt x="143637" y="289560"/>
                  </a:lnTo>
                  <a:lnTo>
                    <a:pt x="144995" y="284480"/>
                  </a:lnTo>
                  <a:lnTo>
                    <a:pt x="147586" y="278130"/>
                  </a:lnTo>
                  <a:lnTo>
                    <a:pt x="151434" y="271780"/>
                  </a:lnTo>
                  <a:lnTo>
                    <a:pt x="156591" y="264160"/>
                  </a:lnTo>
                  <a:lnTo>
                    <a:pt x="163703" y="271780"/>
                  </a:lnTo>
                  <a:lnTo>
                    <a:pt x="168402" y="275590"/>
                  </a:lnTo>
                  <a:lnTo>
                    <a:pt x="170815" y="281940"/>
                  </a:lnTo>
                  <a:lnTo>
                    <a:pt x="171069" y="293370"/>
                  </a:lnTo>
                  <a:lnTo>
                    <a:pt x="171069" y="260870"/>
                  </a:lnTo>
                  <a:lnTo>
                    <a:pt x="159131" y="248920"/>
                  </a:lnTo>
                  <a:lnTo>
                    <a:pt x="150241" y="240030"/>
                  </a:lnTo>
                  <a:lnTo>
                    <a:pt x="145669" y="238760"/>
                  </a:lnTo>
                  <a:lnTo>
                    <a:pt x="139954" y="240030"/>
                  </a:lnTo>
                  <a:lnTo>
                    <a:pt x="134366" y="240030"/>
                  </a:lnTo>
                  <a:lnTo>
                    <a:pt x="128651" y="242570"/>
                  </a:lnTo>
                  <a:lnTo>
                    <a:pt x="116459" y="255270"/>
                  </a:lnTo>
                  <a:lnTo>
                    <a:pt x="112776" y="261620"/>
                  </a:lnTo>
                  <a:lnTo>
                    <a:pt x="111633" y="269240"/>
                  </a:lnTo>
                  <a:lnTo>
                    <a:pt x="110617" y="275590"/>
                  </a:lnTo>
                  <a:lnTo>
                    <a:pt x="111887" y="280670"/>
                  </a:lnTo>
                  <a:lnTo>
                    <a:pt x="117221" y="285750"/>
                  </a:lnTo>
                  <a:lnTo>
                    <a:pt x="119253" y="287020"/>
                  </a:lnTo>
                  <a:lnTo>
                    <a:pt x="124079" y="287020"/>
                  </a:lnTo>
                  <a:lnTo>
                    <a:pt x="126111" y="285750"/>
                  </a:lnTo>
                  <a:lnTo>
                    <a:pt x="129540" y="283210"/>
                  </a:lnTo>
                  <a:lnTo>
                    <a:pt x="130302" y="280670"/>
                  </a:lnTo>
                  <a:lnTo>
                    <a:pt x="130429" y="276860"/>
                  </a:lnTo>
                  <a:lnTo>
                    <a:pt x="129540" y="275590"/>
                  </a:lnTo>
                  <a:lnTo>
                    <a:pt x="128016" y="273050"/>
                  </a:lnTo>
                  <a:lnTo>
                    <a:pt x="126873" y="273050"/>
                  </a:lnTo>
                  <a:lnTo>
                    <a:pt x="125222" y="271780"/>
                  </a:lnTo>
                  <a:lnTo>
                    <a:pt x="122809" y="271780"/>
                  </a:lnTo>
                  <a:lnTo>
                    <a:pt x="120777" y="270510"/>
                  </a:lnTo>
                  <a:lnTo>
                    <a:pt x="119507" y="270510"/>
                  </a:lnTo>
                  <a:lnTo>
                    <a:pt x="118110" y="269240"/>
                  </a:lnTo>
                  <a:lnTo>
                    <a:pt x="139573" y="248920"/>
                  </a:lnTo>
                  <a:lnTo>
                    <a:pt x="143002" y="250190"/>
                  </a:lnTo>
                  <a:lnTo>
                    <a:pt x="153162" y="260350"/>
                  </a:lnTo>
                  <a:lnTo>
                    <a:pt x="147066" y="269240"/>
                  </a:lnTo>
                  <a:lnTo>
                    <a:pt x="142138" y="276860"/>
                  </a:lnTo>
                  <a:lnTo>
                    <a:pt x="138404" y="284480"/>
                  </a:lnTo>
                  <a:lnTo>
                    <a:pt x="135890" y="292100"/>
                  </a:lnTo>
                  <a:lnTo>
                    <a:pt x="133223" y="300990"/>
                  </a:lnTo>
                  <a:lnTo>
                    <a:pt x="134493" y="308610"/>
                  </a:lnTo>
                  <a:lnTo>
                    <a:pt x="143002" y="317500"/>
                  </a:lnTo>
                  <a:lnTo>
                    <a:pt x="147066" y="318770"/>
                  </a:lnTo>
                  <a:lnTo>
                    <a:pt x="156718" y="317500"/>
                  </a:lnTo>
                  <a:lnTo>
                    <a:pt x="173990" y="298450"/>
                  </a:lnTo>
                  <a:lnTo>
                    <a:pt x="175387" y="294640"/>
                  </a:lnTo>
                  <a:lnTo>
                    <a:pt x="176022" y="289560"/>
                  </a:lnTo>
                  <a:lnTo>
                    <a:pt x="175768" y="283210"/>
                  </a:lnTo>
                  <a:lnTo>
                    <a:pt x="180340" y="284480"/>
                  </a:lnTo>
                  <a:lnTo>
                    <a:pt x="184023" y="285750"/>
                  </a:lnTo>
                  <a:lnTo>
                    <a:pt x="189865" y="285750"/>
                  </a:lnTo>
                  <a:lnTo>
                    <a:pt x="192532" y="284480"/>
                  </a:lnTo>
                  <a:lnTo>
                    <a:pt x="193738" y="283210"/>
                  </a:lnTo>
                  <a:lnTo>
                    <a:pt x="194945" y="281940"/>
                  </a:lnTo>
                  <a:lnTo>
                    <a:pt x="197993" y="278130"/>
                  </a:lnTo>
                  <a:lnTo>
                    <a:pt x="198996" y="275590"/>
                  </a:lnTo>
                  <a:lnTo>
                    <a:pt x="199517" y="274320"/>
                  </a:lnTo>
                  <a:lnTo>
                    <a:pt x="199517" y="269240"/>
                  </a:lnTo>
                  <a:close/>
                </a:path>
                <a:path w="1180464" h="461010">
                  <a:moveTo>
                    <a:pt x="251460" y="82550"/>
                  </a:moveTo>
                  <a:lnTo>
                    <a:pt x="250698" y="80010"/>
                  </a:lnTo>
                  <a:lnTo>
                    <a:pt x="249047" y="78740"/>
                  </a:lnTo>
                  <a:lnTo>
                    <a:pt x="247523" y="77470"/>
                  </a:lnTo>
                  <a:lnTo>
                    <a:pt x="245491" y="76200"/>
                  </a:lnTo>
                  <a:lnTo>
                    <a:pt x="240665" y="76200"/>
                  </a:lnTo>
                  <a:lnTo>
                    <a:pt x="238760" y="77470"/>
                  </a:lnTo>
                  <a:lnTo>
                    <a:pt x="237109" y="78740"/>
                  </a:lnTo>
                  <a:lnTo>
                    <a:pt x="235585" y="80010"/>
                  </a:lnTo>
                  <a:lnTo>
                    <a:pt x="234823" y="82550"/>
                  </a:lnTo>
                  <a:lnTo>
                    <a:pt x="234823" y="87630"/>
                  </a:lnTo>
                  <a:lnTo>
                    <a:pt x="235585" y="88900"/>
                  </a:lnTo>
                  <a:lnTo>
                    <a:pt x="237236" y="90170"/>
                  </a:lnTo>
                  <a:lnTo>
                    <a:pt x="238760" y="92710"/>
                  </a:lnTo>
                  <a:lnTo>
                    <a:pt x="247396" y="92710"/>
                  </a:lnTo>
                  <a:lnTo>
                    <a:pt x="250698" y="88900"/>
                  </a:lnTo>
                  <a:lnTo>
                    <a:pt x="251460" y="87630"/>
                  </a:lnTo>
                  <a:lnTo>
                    <a:pt x="251460" y="82550"/>
                  </a:lnTo>
                  <a:close/>
                </a:path>
                <a:path w="1180464" h="461010">
                  <a:moveTo>
                    <a:pt x="295783" y="177800"/>
                  </a:moveTo>
                  <a:lnTo>
                    <a:pt x="291846" y="173990"/>
                  </a:lnTo>
                  <a:lnTo>
                    <a:pt x="287528" y="177800"/>
                  </a:lnTo>
                  <a:lnTo>
                    <a:pt x="285623" y="179070"/>
                  </a:lnTo>
                  <a:lnTo>
                    <a:pt x="281178" y="179070"/>
                  </a:lnTo>
                  <a:lnTo>
                    <a:pt x="279781" y="177800"/>
                  </a:lnTo>
                  <a:lnTo>
                    <a:pt x="257721" y="154940"/>
                  </a:lnTo>
                  <a:lnTo>
                    <a:pt x="255270" y="152400"/>
                  </a:lnTo>
                  <a:lnTo>
                    <a:pt x="249682" y="147320"/>
                  </a:lnTo>
                  <a:lnTo>
                    <a:pt x="243713" y="144780"/>
                  </a:lnTo>
                  <a:lnTo>
                    <a:pt x="237363" y="143510"/>
                  </a:lnTo>
                  <a:lnTo>
                    <a:pt x="232537" y="143510"/>
                  </a:lnTo>
                  <a:lnTo>
                    <a:pt x="216662" y="162560"/>
                  </a:lnTo>
                  <a:lnTo>
                    <a:pt x="215773" y="166370"/>
                  </a:lnTo>
                  <a:lnTo>
                    <a:pt x="216027" y="172720"/>
                  </a:lnTo>
                  <a:lnTo>
                    <a:pt x="217424" y="177800"/>
                  </a:lnTo>
                  <a:lnTo>
                    <a:pt x="212217" y="175260"/>
                  </a:lnTo>
                  <a:lnTo>
                    <a:pt x="207645" y="173990"/>
                  </a:lnTo>
                  <a:lnTo>
                    <a:pt x="203581" y="175260"/>
                  </a:lnTo>
                  <a:lnTo>
                    <a:pt x="199644" y="175260"/>
                  </a:lnTo>
                  <a:lnTo>
                    <a:pt x="185039" y="195580"/>
                  </a:lnTo>
                  <a:lnTo>
                    <a:pt x="185039" y="200660"/>
                  </a:lnTo>
                  <a:lnTo>
                    <a:pt x="186182" y="208280"/>
                  </a:lnTo>
                  <a:lnTo>
                    <a:pt x="182626" y="204470"/>
                  </a:lnTo>
                  <a:lnTo>
                    <a:pt x="178562" y="201930"/>
                  </a:lnTo>
                  <a:lnTo>
                    <a:pt x="174244" y="198120"/>
                  </a:lnTo>
                  <a:lnTo>
                    <a:pt x="161036" y="213360"/>
                  </a:lnTo>
                  <a:lnTo>
                    <a:pt x="164592" y="217170"/>
                  </a:lnTo>
                  <a:lnTo>
                    <a:pt x="167640" y="214630"/>
                  </a:lnTo>
                  <a:lnTo>
                    <a:pt x="169926" y="213360"/>
                  </a:lnTo>
                  <a:lnTo>
                    <a:pt x="173609" y="213360"/>
                  </a:lnTo>
                  <a:lnTo>
                    <a:pt x="175387" y="214630"/>
                  </a:lnTo>
                  <a:lnTo>
                    <a:pt x="210566" y="250190"/>
                  </a:lnTo>
                  <a:lnTo>
                    <a:pt x="211074" y="251460"/>
                  </a:lnTo>
                  <a:lnTo>
                    <a:pt x="210947" y="254000"/>
                  </a:lnTo>
                  <a:lnTo>
                    <a:pt x="210185" y="255270"/>
                  </a:lnTo>
                  <a:lnTo>
                    <a:pt x="205105" y="260350"/>
                  </a:lnTo>
                  <a:lnTo>
                    <a:pt x="209042" y="264160"/>
                  </a:lnTo>
                  <a:lnTo>
                    <a:pt x="232498" y="241300"/>
                  </a:lnTo>
                  <a:lnTo>
                    <a:pt x="233807" y="240030"/>
                  </a:lnTo>
                  <a:lnTo>
                    <a:pt x="229870" y="236220"/>
                  </a:lnTo>
                  <a:lnTo>
                    <a:pt x="225425" y="240030"/>
                  </a:lnTo>
                  <a:lnTo>
                    <a:pt x="223520" y="241300"/>
                  </a:lnTo>
                  <a:lnTo>
                    <a:pt x="219202" y="241300"/>
                  </a:lnTo>
                  <a:lnTo>
                    <a:pt x="217805" y="238760"/>
                  </a:lnTo>
                  <a:lnTo>
                    <a:pt x="198120" y="219710"/>
                  </a:lnTo>
                  <a:lnTo>
                    <a:pt x="193294" y="214630"/>
                  </a:lnTo>
                  <a:lnTo>
                    <a:pt x="192595" y="213360"/>
                  </a:lnTo>
                  <a:lnTo>
                    <a:pt x="190500" y="209550"/>
                  </a:lnTo>
                  <a:lnTo>
                    <a:pt x="190373" y="208280"/>
                  </a:lnTo>
                  <a:lnTo>
                    <a:pt x="189865" y="203200"/>
                  </a:lnTo>
                  <a:lnTo>
                    <a:pt x="189230" y="198120"/>
                  </a:lnTo>
                  <a:lnTo>
                    <a:pt x="190881" y="194310"/>
                  </a:lnTo>
                  <a:lnTo>
                    <a:pt x="197485" y="187960"/>
                  </a:lnTo>
                  <a:lnTo>
                    <a:pt x="200914" y="186690"/>
                  </a:lnTo>
                  <a:lnTo>
                    <a:pt x="204724" y="186690"/>
                  </a:lnTo>
                  <a:lnTo>
                    <a:pt x="208661" y="187960"/>
                  </a:lnTo>
                  <a:lnTo>
                    <a:pt x="212979" y="190500"/>
                  </a:lnTo>
                  <a:lnTo>
                    <a:pt x="241554" y="218440"/>
                  </a:lnTo>
                  <a:lnTo>
                    <a:pt x="242062" y="219710"/>
                  </a:lnTo>
                  <a:lnTo>
                    <a:pt x="241808" y="220980"/>
                  </a:lnTo>
                  <a:lnTo>
                    <a:pt x="241681" y="223520"/>
                  </a:lnTo>
                  <a:lnTo>
                    <a:pt x="240665" y="224790"/>
                  </a:lnTo>
                  <a:lnTo>
                    <a:pt x="236093" y="229870"/>
                  </a:lnTo>
                  <a:lnTo>
                    <a:pt x="240030" y="233680"/>
                  </a:lnTo>
                  <a:lnTo>
                    <a:pt x="262661" y="210820"/>
                  </a:lnTo>
                  <a:lnTo>
                    <a:pt x="265176" y="208280"/>
                  </a:lnTo>
                  <a:lnTo>
                    <a:pt x="261239" y="204470"/>
                  </a:lnTo>
                  <a:lnTo>
                    <a:pt x="256286" y="209550"/>
                  </a:lnTo>
                  <a:lnTo>
                    <a:pt x="254762" y="209550"/>
                  </a:lnTo>
                  <a:lnTo>
                    <a:pt x="251841" y="210820"/>
                  </a:lnTo>
                  <a:lnTo>
                    <a:pt x="250317" y="209550"/>
                  </a:lnTo>
                  <a:lnTo>
                    <a:pt x="227711" y="186690"/>
                  </a:lnTo>
                  <a:lnTo>
                    <a:pt x="225425" y="185420"/>
                  </a:lnTo>
                  <a:lnTo>
                    <a:pt x="223647" y="181610"/>
                  </a:lnTo>
                  <a:lnTo>
                    <a:pt x="222402" y="177800"/>
                  </a:lnTo>
                  <a:lnTo>
                    <a:pt x="221996" y="176530"/>
                  </a:lnTo>
                  <a:lnTo>
                    <a:pt x="220853" y="173990"/>
                  </a:lnTo>
                  <a:lnTo>
                    <a:pt x="231648" y="154940"/>
                  </a:lnTo>
                  <a:lnTo>
                    <a:pt x="239141" y="156210"/>
                  </a:lnTo>
                  <a:lnTo>
                    <a:pt x="242951" y="157480"/>
                  </a:lnTo>
                  <a:lnTo>
                    <a:pt x="246507" y="161290"/>
                  </a:lnTo>
                  <a:lnTo>
                    <a:pt x="271018" y="185420"/>
                  </a:lnTo>
                  <a:lnTo>
                    <a:pt x="272415" y="187960"/>
                  </a:lnTo>
                  <a:lnTo>
                    <a:pt x="273050" y="189230"/>
                  </a:lnTo>
                  <a:lnTo>
                    <a:pt x="272796" y="191770"/>
                  </a:lnTo>
                  <a:lnTo>
                    <a:pt x="271653" y="194310"/>
                  </a:lnTo>
                  <a:lnTo>
                    <a:pt x="267081" y="198120"/>
                  </a:lnTo>
                  <a:lnTo>
                    <a:pt x="271018" y="201930"/>
                  </a:lnTo>
                  <a:lnTo>
                    <a:pt x="294474" y="179070"/>
                  </a:lnTo>
                  <a:lnTo>
                    <a:pt x="295783" y="177800"/>
                  </a:lnTo>
                  <a:close/>
                </a:path>
                <a:path w="1180464" h="461010">
                  <a:moveTo>
                    <a:pt x="331343" y="142240"/>
                  </a:moveTo>
                  <a:lnTo>
                    <a:pt x="327406" y="138430"/>
                  </a:lnTo>
                  <a:lnTo>
                    <a:pt x="321818" y="143510"/>
                  </a:lnTo>
                  <a:lnTo>
                    <a:pt x="320548" y="144780"/>
                  </a:lnTo>
                  <a:lnTo>
                    <a:pt x="319151" y="146050"/>
                  </a:lnTo>
                  <a:lnTo>
                    <a:pt x="316611" y="146050"/>
                  </a:lnTo>
                  <a:lnTo>
                    <a:pt x="314325" y="143510"/>
                  </a:lnTo>
                  <a:lnTo>
                    <a:pt x="288607" y="118110"/>
                  </a:lnTo>
                  <a:lnTo>
                    <a:pt x="271907" y="101600"/>
                  </a:lnTo>
                  <a:lnTo>
                    <a:pt x="252857" y="121920"/>
                  </a:lnTo>
                  <a:lnTo>
                    <a:pt x="256794" y="125730"/>
                  </a:lnTo>
                  <a:lnTo>
                    <a:pt x="263144" y="119380"/>
                  </a:lnTo>
                  <a:lnTo>
                    <a:pt x="265303" y="118110"/>
                  </a:lnTo>
                  <a:lnTo>
                    <a:pt x="269494" y="118110"/>
                  </a:lnTo>
                  <a:lnTo>
                    <a:pt x="271526" y="119380"/>
                  </a:lnTo>
                  <a:lnTo>
                    <a:pt x="304546" y="152400"/>
                  </a:lnTo>
                  <a:lnTo>
                    <a:pt x="305943" y="153670"/>
                  </a:lnTo>
                  <a:lnTo>
                    <a:pt x="306705" y="154940"/>
                  </a:lnTo>
                  <a:lnTo>
                    <a:pt x="306832" y="156210"/>
                  </a:lnTo>
                  <a:lnTo>
                    <a:pt x="306832" y="157480"/>
                  </a:lnTo>
                  <a:lnTo>
                    <a:pt x="306070" y="160020"/>
                  </a:lnTo>
                  <a:lnTo>
                    <a:pt x="299339" y="166370"/>
                  </a:lnTo>
                  <a:lnTo>
                    <a:pt x="303276" y="170180"/>
                  </a:lnTo>
                  <a:lnTo>
                    <a:pt x="327507" y="146050"/>
                  </a:lnTo>
                  <a:lnTo>
                    <a:pt x="331343" y="142240"/>
                  </a:lnTo>
                  <a:close/>
                </a:path>
                <a:path w="1180464" h="461010">
                  <a:moveTo>
                    <a:pt x="364490" y="109220"/>
                  </a:moveTo>
                  <a:lnTo>
                    <a:pt x="360553" y="105410"/>
                  </a:lnTo>
                  <a:lnTo>
                    <a:pt x="354076" y="111760"/>
                  </a:lnTo>
                  <a:lnTo>
                    <a:pt x="351028" y="111760"/>
                  </a:lnTo>
                  <a:lnTo>
                    <a:pt x="349885" y="113030"/>
                  </a:lnTo>
                  <a:lnTo>
                    <a:pt x="348869" y="111760"/>
                  </a:lnTo>
                  <a:lnTo>
                    <a:pt x="292989" y="55880"/>
                  </a:lnTo>
                  <a:lnTo>
                    <a:pt x="276479" y="39370"/>
                  </a:lnTo>
                  <a:lnTo>
                    <a:pt x="257810" y="59690"/>
                  </a:lnTo>
                  <a:lnTo>
                    <a:pt x="261747" y="63500"/>
                  </a:lnTo>
                  <a:lnTo>
                    <a:pt x="268097" y="57150"/>
                  </a:lnTo>
                  <a:lnTo>
                    <a:pt x="270256" y="57150"/>
                  </a:lnTo>
                  <a:lnTo>
                    <a:pt x="272669" y="55880"/>
                  </a:lnTo>
                  <a:lnTo>
                    <a:pt x="274447" y="55880"/>
                  </a:lnTo>
                  <a:lnTo>
                    <a:pt x="276225" y="57150"/>
                  </a:lnTo>
                  <a:lnTo>
                    <a:pt x="339344" y="120650"/>
                  </a:lnTo>
                  <a:lnTo>
                    <a:pt x="339979" y="121920"/>
                  </a:lnTo>
                  <a:lnTo>
                    <a:pt x="339979" y="124460"/>
                  </a:lnTo>
                  <a:lnTo>
                    <a:pt x="339217" y="127000"/>
                  </a:lnTo>
                  <a:lnTo>
                    <a:pt x="337566" y="128270"/>
                  </a:lnTo>
                  <a:lnTo>
                    <a:pt x="332613" y="133350"/>
                  </a:lnTo>
                  <a:lnTo>
                    <a:pt x="336550" y="137160"/>
                  </a:lnTo>
                  <a:lnTo>
                    <a:pt x="360680" y="113030"/>
                  </a:lnTo>
                  <a:lnTo>
                    <a:pt x="364490" y="109220"/>
                  </a:lnTo>
                  <a:close/>
                </a:path>
                <a:path w="1180464" h="461010">
                  <a:moveTo>
                    <a:pt x="406019" y="95250"/>
                  </a:moveTo>
                  <a:lnTo>
                    <a:pt x="404114" y="87630"/>
                  </a:lnTo>
                  <a:lnTo>
                    <a:pt x="393979" y="62230"/>
                  </a:lnTo>
                  <a:lnTo>
                    <a:pt x="376796" y="19050"/>
                  </a:lnTo>
                  <a:lnTo>
                    <a:pt x="375793" y="16510"/>
                  </a:lnTo>
                  <a:lnTo>
                    <a:pt x="374015" y="12700"/>
                  </a:lnTo>
                  <a:lnTo>
                    <a:pt x="374904" y="7620"/>
                  </a:lnTo>
                  <a:lnTo>
                    <a:pt x="378460" y="3810"/>
                  </a:lnTo>
                  <a:lnTo>
                    <a:pt x="374904" y="0"/>
                  </a:lnTo>
                  <a:lnTo>
                    <a:pt x="354457" y="20320"/>
                  </a:lnTo>
                  <a:lnTo>
                    <a:pt x="358013" y="24130"/>
                  </a:lnTo>
                  <a:lnTo>
                    <a:pt x="361188" y="21590"/>
                  </a:lnTo>
                  <a:lnTo>
                    <a:pt x="363728" y="19050"/>
                  </a:lnTo>
                  <a:lnTo>
                    <a:pt x="368681" y="19050"/>
                  </a:lnTo>
                  <a:lnTo>
                    <a:pt x="370078" y="20320"/>
                  </a:lnTo>
                  <a:lnTo>
                    <a:pt x="371729" y="22860"/>
                  </a:lnTo>
                  <a:lnTo>
                    <a:pt x="373126" y="24130"/>
                  </a:lnTo>
                  <a:lnTo>
                    <a:pt x="388493" y="62230"/>
                  </a:lnTo>
                  <a:lnTo>
                    <a:pt x="368439" y="54610"/>
                  </a:lnTo>
                  <a:lnTo>
                    <a:pt x="345059" y="45720"/>
                  </a:lnTo>
                  <a:lnTo>
                    <a:pt x="344424" y="45720"/>
                  </a:lnTo>
                  <a:lnTo>
                    <a:pt x="343408" y="44450"/>
                  </a:lnTo>
                  <a:lnTo>
                    <a:pt x="342392" y="44450"/>
                  </a:lnTo>
                  <a:lnTo>
                    <a:pt x="342011" y="43180"/>
                  </a:lnTo>
                  <a:lnTo>
                    <a:pt x="342392" y="39370"/>
                  </a:lnTo>
                  <a:lnTo>
                    <a:pt x="343535" y="38100"/>
                  </a:lnTo>
                  <a:lnTo>
                    <a:pt x="347853" y="34290"/>
                  </a:lnTo>
                  <a:lnTo>
                    <a:pt x="344297" y="30480"/>
                  </a:lnTo>
                  <a:lnTo>
                    <a:pt x="320675" y="54610"/>
                  </a:lnTo>
                  <a:lnTo>
                    <a:pt x="324231" y="57150"/>
                  </a:lnTo>
                  <a:lnTo>
                    <a:pt x="326390" y="55880"/>
                  </a:lnTo>
                  <a:lnTo>
                    <a:pt x="328295" y="54610"/>
                  </a:lnTo>
                  <a:lnTo>
                    <a:pt x="333502" y="54610"/>
                  </a:lnTo>
                  <a:lnTo>
                    <a:pt x="335661" y="55880"/>
                  </a:lnTo>
                  <a:lnTo>
                    <a:pt x="394462" y="76200"/>
                  </a:lnTo>
                  <a:lnTo>
                    <a:pt x="397637" y="86360"/>
                  </a:lnTo>
                  <a:lnTo>
                    <a:pt x="399542" y="92710"/>
                  </a:lnTo>
                  <a:lnTo>
                    <a:pt x="400177" y="95250"/>
                  </a:lnTo>
                  <a:lnTo>
                    <a:pt x="400685" y="99060"/>
                  </a:lnTo>
                  <a:lnTo>
                    <a:pt x="400685" y="101600"/>
                  </a:lnTo>
                  <a:lnTo>
                    <a:pt x="400050" y="104140"/>
                  </a:lnTo>
                  <a:lnTo>
                    <a:pt x="399542" y="106680"/>
                  </a:lnTo>
                  <a:lnTo>
                    <a:pt x="398653" y="107950"/>
                  </a:lnTo>
                  <a:lnTo>
                    <a:pt x="397383" y="109220"/>
                  </a:lnTo>
                  <a:lnTo>
                    <a:pt x="396367" y="110490"/>
                  </a:lnTo>
                  <a:lnTo>
                    <a:pt x="395351" y="110490"/>
                  </a:lnTo>
                  <a:lnTo>
                    <a:pt x="394335" y="109220"/>
                  </a:lnTo>
                  <a:lnTo>
                    <a:pt x="393954" y="109220"/>
                  </a:lnTo>
                  <a:lnTo>
                    <a:pt x="393573" y="107950"/>
                  </a:lnTo>
                  <a:lnTo>
                    <a:pt x="393065" y="107950"/>
                  </a:lnTo>
                  <a:lnTo>
                    <a:pt x="392557" y="106680"/>
                  </a:lnTo>
                  <a:lnTo>
                    <a:pt x="392176" y="106680"/>
                  </a:lnTo>
                  <a:lnTo>
                    <a:pt x="391033" y="105410"/>
                  </a:lnTo>
                  <a:lnTo>
                    <a:pt x="389509" y="104140"/>
                  </a:lnTo>
                  <a:lnTo>
                    <a:pt x="385953" y="104140"/>
                  </a:lnTo>
                  <a:lnTo>
                    <a:pt x="384302" y="105410"/>
                  </a:lnTo>
                  <a:lnTo>
                    <a:pt x="383032" y="106680"/>
                  </a:lnTo>
                  <a:lnTo>
                    <a:pt x="381508" y="107950"/>
                  </a:lnTo>
                  <a:lnTo>
                    <a:pt x="380873" y="109220"/>
                  </a:lnTo>
                  <a:lnTo>
                    <a:pt x="380873" y="114300"/>
                  </a:lnTo>
                  <a:lnTo>
                    <a:pt x="381762" y="115570"/>
                  </a:lnTo>
                  <a:lnTo>
                    <a:pt x="385445" y="119380"/>
                  </a:lnTo>
                  <a:lnTo>
                    <a:pt x="387985" y="120650"/>
                  </a:lnTo>
                  <a:lnTo>
                    <a:pt x="394081" y="119380"/>
                  </a:lnTo>
                  <a:lnTo>
                    <a:pt x="396875" y="118110"/>
                  </a:lnTo>
                  <a:lnTo>
                    <a:pt x="403098" y="111760"/>
                  </a:lnTo>
                  <a:lnTo>
                    <a:pt x="403771" y="110490"/>
                  </a:lnTo>
                  <a:lnTo>
                    <a:pt x="405130" y="107950"/>
                  </a:lnTo>
                  <a:lnTo>
                    <a:pt x="405511" y="101600"/>
                  </a:lnTo>
                  <a:lnTo>
                    <a:pt x="406019" y="95250"/>
                  </a:lnTo>
                  <a:close/>
                </a:path>
                <a:path w="1180464" h="461010">
                  <a:moveTo>
                    <a:pt x="800227" y="420255"/>
                  </a:moveTo>
                  <a:lnTo>
                    <a:pt x="799630" y="412623"/>
                  </a:lnTo>
                  <a:lnTo>
                    <a:pt x="797458" y="405003"/>
                  </a:lnTo>
                  <a:lnTo>
                    <a:pt x="793724" y="396125"/>
                  </a:lnTo>
                  <a:lnTo>
                    <a:pt x="788416" y="388505"/>
                  </a:lnTo>
                  <a:lnTo>
                    <a:pt x="784606" y="392303"/>
                  </a:lnTo>
                  <a:lnTo>
                    <a:pt x="789101" y="399923"/>
                  </a:lnTo>
                  <a:lnTo>
                    <a:pt x="792289" y="406273"/>
                  </a:lnTo>
                  <a:lnTo>
                    <a:pt x="794131" y="412623"/>
                  </a:lnTo>
                  <a:lnTo>
                    <a:pt x="794639" y="418973"/>
                  </a:lnTo>
                  <a:lnTo>
                    <a:pt x="794385" y="427875"/>
                  </a:lnTo>
                  <a:lnTo>
                    <a:pt x="766902" y="450723"/>
                  </a:lnTo>
                  <a:lnTo>
                    <a:pt x="760222" y="450723"/>
                  </a:lnTo>
                  <a:lnTo>
                    <a:pt x="726440" y="430403"/>
                  </a:lnTo>
                  <a:lnTo>
                    <a:pt x="702945" y="394855"/>
                  </a:lnTo>
                  <a:lnTo>
                    <a:pt x="702462" y="387223"/>
                  </a:lnTo>
                  <a:lnTo>
                    <a:pt x="703516" y="380873"/>
                  </a:lnTo>
                  <a:lnTo>
                    <a:pt x="706081" y="375805"/>
                  </a:lnTo>
                  <a:lnTo>
                    <a:pt x="710184" y="370725"/>
                  </a:lnTo>
                  <a:lnTo>
                    <a:pt x="716280" y="364375"/>
                  </a:lnTo>
                  <a:lnTo>
                    <a:pt x="724027" y="361823"/>
                  </a:lnTo>
                  <a:lnTo>
                    <a:pt x="733552" y="363105"/>
                  </a:lnTo>
                  <a:lnTo>
                    <a:pt x="739673" y="363105"/>
                  </a:lnTo>
                  <a:lnTo>
                    <a:pt x="746417" y="365645"/>
                  </a:lnTo>
                  <a:lnTo>
                    <a:pt x="753821" y="369455"/>
                  </a:lnTo>
                  <a:lnTo>
                    <a:pt x="761873" y="373253"/>
                  </a:lnTo>
                  <a:lnTo>
                    <a:pt x="765302" y="369455"/>
                  </a:lnTo>
                  <a:lnTo>
                    <a:pt x="756780" y="361823"/>
                  </a:lnTo>
                  <a:lnTo>
                    <a:pt x="732663" y="340245"/>
                  </a:lnTo>
                  <a:lnTo>
                    <a:pt x="729361" y="342773"/>
                  </a:lnTo>
                  <a:lnTo>
                    <a:pt x="733298" y="354203"/>
                  </a:lnTo>
                  <a:lnTo>
                    <a:pt x="726694" y="355473"/>
                  </a:lnTo>
                  <a:lnTo>
                    <a:pt x="705485" y="366903"/>
                  </a:lnTo>
                  <a:lnTo>
                    <a:pt x="699389" y="373253"/>
                  </a:lnTo>
                  <a:lnTo>
                    <a:pt x="695452" y="379603"/>
                  </a:lnTo>
                  <a:lnTo>
                    <a:pt x="693674" y="388505"/>
                  </a:lnTo>
                  <a:lnTo>
                    <a:pt x="692988" y="393573"/>
                  </a:lnTo>
                  <a:lnTo>
                    <a:pt x="692937" y="402475"/>
                  </a:lnTo>
                  <a:lnTo>
                    <a:pt x="694055" y="410095"/>
                  </a:lnTo>
                  <a:lnTo>
                    <a:pt x="712978" y="444373"/>
                  </a:lnTo>
                  <a:lnTo>
                    <a:pt x="744969" y="460895"/>
                  </a:lnTo>
                  <a:lnTo>
                    <a:pt x="758494" y="460895"/>
                  </a:lnTo>
                  <a:lnTo>
                    <a:pt x="771321" y="458355"/>
                  </a:lnTo>
                  <a:lnTo>
                    <a:pt x="777214" y="455803"/>
                  </a:lnTo>
                  <a:lnTo>
                    <a:pt x="782701" y="452005"/>
                  </a:lnTo>
                  <a:lnTo>
                    <a:pt x="783971" y="450723"/>
                  </a:lnTo>
                  <a:lnTo>
                    <a:pt x="787781" y="446925"/>
                  </a:lnTo>
                  <a:lnTo>
                    <a:pt x="793064" y="440575"/>
                  </a:lnTo>
                  <a:lnTo>
                    <a:pt x="796899" y="434225"/>
                  </a:lnTo>
                  <a:lnTo>
                    <a:pt x="799299" y="427875"/>
                  </a:lnTo>
                  <a:lnTo>
                    <a:pt x="800227" y="420255"/>
                  </a:lnTo>
                  <a:close/>
                </a:path>
                <a:path w="1180464" h="461010">
                  <a:moveTo>
                    <a:pt x="837819" y="253873"/>
                  </a:moveTo>
                  <a:lnTo>
                    <a:pt x="837057" y="251345"/>
                  </a:lnTo>
                  <a:lnTo>
                    <a:pt x="835533" y="250075"/>
                  </a:lnTo>
                  <a:lnTo>
                    <a:pt x="833882" y="248805"/>
                  </a:lnTo>
                  <a:lnTo>
                    <a:pt x="831850" y="247523"/>
                  </a:lnTo>
                  <a:lnTo>
                    <a:pt x="827151" y="247523"/>
                  </a:lnTo>
                  <a:lnTo>
                    <a:pt x="825119" y="248805"/>
                  </a:lnTo>
                  <a:lnTo>
                    <a:pt x="823468" y="250075"/>
                  </a:lnTo>
                  <a:lnTo>
                    <a:pt x="821944" y="251345"/>
                  </a:lnTo>
                  <a:lnTo>
                    <a:pt x="821182" y="253873"/>
                  </a:lnTo>
                  <a:lnTo>
                    <a:pt x="821182" y="258953"/>
                  </a:lnTo>
                  <a:lnTo>
                    <a:pt x="821944" y="260223"/>
                  </a:lnTo>
                  <a:lnTo>
                    <a:pt x="823595" y="261505"/>
                  </a:lnTo>
                  <a:lnTo>
                    <a:pt x="825119" y="264045"/>
                  </a:lnTo>
                  <a:lnTo>
                    <a:pt x="833755" y="264045"/>
                  </a:lnTo>
                  <a:lnTo>
                    <a:pt x="835406" y="261505"/>
                  </a:lnTo>
                  <a:lnTo>
                    <a:pt x="837057" y="260223"/>
                  </a:lnTo>
                  <a:lnTo>
                    <a:pt x="837819" y="257695"/>
                  </a:lnTo>
                  <a:lnTo>
                    <a:pt x="837819" y="253873"/>
                  </a:lnTo>
                  <a:close/>
                </a:path>
                <a:path w="1180464" h="461010">
                  <a:moveTo>
                    <a:pt x="883666" y="347853"/>
                  </a:moveTo>
                  <a:lnTo>
                    <a:pt x="879729" y="344055"/>
                  </a:lnTo>
                  <a:lnTo>
                    <a:pt x="873887" y="349123"/>
                  </a:lnTo>
                  <a:lnTo>
                    <a:pt x="872363" y="350405"/>
                  </a:lnTo>
                  <a:lnTo>
                    <a:pt x="869442" y="350405"/>
                  </a:lnTo>
                  <a:lnTo>
                    <a:pt x="867918" y="349123"/>
                  </a:lnTo>
                  <a:lnTo>
                    <a:pt x="844219" y="326275"/>
                  </a:lnTo>
                  <a:lnTo>
                    <a:pt x="838962" y="321195"/>
                  </a:lnTo>
                  <a:lnTo>
                    <a:pt x="834644" y="317373"/>
                  </a:lnTo>
                  <a:lnTo>
                    <a:pt x="826008" y="314845"/>
                  </a:lnTo>
                  <a:lnTo>
                    <a:pt x="819023" y="314845"/>
                  </a:lnTo>
                  <a:lnTo>
                    <a:pt x="799719" y="342773"/>
                  </a:lnTo>
                  <a:lnTo>
                    <a:pt x="800481" y="349123"/>
                  </a:lnTo>
                  <a:lnTo>
                    <a:pt x="778954" y="327545"/>
                  </a:lnTo>
                  <a:lnTo>
                    <a:pt x="762508" y="311023"/>
                  </a:lnTo>
                  <a:lnTo>
                    <a:pt x="744728" y="331355"/>
                  </a:lnTo>
                  <a:lnTo>
                    <a:pt x="748665" y="335153"/>
                  </a:lnTo>
                  <a:lnTo>
                    <a:pt x="752221" y="331355"/>
                  </a:lnTo>
                  <a:lnTo>
                    <a:pt x="754380" y="328803"/>
                  </a:lnTo>
                  <a:lnTo>
                    <a:pt x="756412" y="327545"/>
                  </a:lnTo>
                  <a:lnTo>
                    <a:pt x="760730" y="327545"/>
                  </a:lnTo>
                  <a:lnTo>
                    <a:pt x="762889" y="328803"/>
                  </a:lnTo>
                  <a:lnTo>
                    <a:pt x="764921" y="331355"/>
                  </a:lnTo>
                  <a:lnTo>
                    <a:pt x="825373" y="391045"/>
                  </a:lnTo>
                  <a:lnTo>
                    <a:pt x="826262" y="393573"/>
                  </a:lnTo>
                  <a:lnTo>
                    <a:pt x="826135" y="396125"/>
                  </a:lnTo>
                  <a:lnTo>
                    <a:pt x="825119" y="398653"/>
                  </a:lnTo>
                  <a:lnTo>
                    <a:pt x="820166" y="402475"/>
                  </a:lnTo>
                  <a:lnTo>
                    <a:pt x="824103" y="407555"/>
                  </a:lnTo>
                  <a:lnTo>
                    <a:pt x="847648" y="383425"/>
                  </a:lnTo>
                  <a:lnTo>
                    <a:pt x="850138" y="380873"/>
                  </a:lnTo>
                  <a:lnTo>
                    <a:pt x="846201" y="377075"/>
                  </a:lnTo>
                  <a:lnTo>
                    <a:pt x="840359" y="383425"/>
                  </a:lnTo>
                  <a:lnTo>
                    <a:pt x="834136" y="383425"/>
                  </a:lnTo>
                  <a:lnTo>
                    <a:pt x="809752" y="358025"/>
                  </a:lnTo>
                  <a:lnTo>
                    <a:pt x="807720" y="355473"/>
                  </a:lnTo>
                  <a:lnTo>
                    <a:pt x="806450" y="350405"/>
                  </a:lnTo>
                  <a:lnTo>
                    <a:pt x="806069" y="349123"/>
                  </a:lnTo>
                  <a:lnTo>
                    <a:pt x="805307" y="346595"/>
                  </a:lnTo>
                  <a:lnTo>
                    <a:pt x="805053" y="342773"/>
                  </a:lnTo>
                  <a:lnTo>
                    <a:pt x="806577" y="336423"/>
                  </a:lnTo>
                  <a:lnTo>
                    <a:pt x="808228" y="333895"/>
                  </a:lnTo>
                  <a:lnTo>
                    <a:pt x="810641" y="331355"/>
                  </a:lnTo>
                  <a:lnTo>
                    <a:pt x="813689" y="327545"/>
                  </a:lnTo>
                  <a:lnTo>
                    <a:pt x="817372" y="326275"/>
                  </a:lnTo>
                  <a:lnTo>
                    <a:pt x="821690" y="326275"/>
                  </a:lnTo>
                  <a:lnTo>
                    <a:pt x="830199" y="328803"/>
                  </a:lnTo>
                  <a:lnTo>
                    <a:pt x="859155" y="358025"/>
                  </a:lnTo>
                  <a:lnTo>
                    <a:pt x="859790" y="359295"/>
                  </a:lnTo>
                  <a:lnTo>
                    <a:pt x="859663" y="361823"/>
                  </a:lnTo>
                  <a:lnTo>
                    <a:pt x="859409" y="363105"/>
                  </a:lnTo>
                  <a:lnTo>
                    <a:pt x="855980" y="366903"/>
                  </a:lnTo>
                  <a:lnTo>
                    <a:pt x="853059" y="369455"/>
                  </a:lnTo>
                  <a:lnTo>
                    <a:pt x="856996" y="374523"/>
                  </a:lnTo>
                  <a:lnTo>
                    <a:pt x="881126" y="350405"/>
                  </a:lnTo>
                  <a:lnTo>
                    <a:pt x="883666" y="347853"/>
                  </a:lnTo>
                  <a:close/>
                </a:path>
                <a:path w="1180464" h="461010">
                  <a:moveTo>
                    <a:pt x="917702" y="313575"/>
                  </a:moveTo>
                  <a:lnTo>
                    <a:pt x="913765" y="309753"/>
                  </a:lnTo>
                  <a:lnTo>
                    <a:pt x="906907" y="316103"/>
                  </a:lnTo>
                  <a:lnTo>
                    <a:pt x="905510" y="317373"/>
                  </a:lnTo>
                  <a:lnTo>
                    <a:pt x="902970" y="317373"/>
                  </a:lnTo>
                  <a:lnTo>
                    <a:pt x="901827" y="316103"/>
                  </a:lnTo>
                  <a:lnTo>
                    <a:pt x="874915" y="289445"/>
                  </a:lnTo>
                  <a:lnTo>
                    <a:pt x="858266" y="272923"/>
                  </a:lnTo>
                  <a:lnTo>
                    <a:pt x="839216" y="293255"/>
                  </a:lnTo>
                  <a:lnTo>
                    <a:pt x="843153" y="297053"/>
                  </a:lnTo>
                  <a:lnTo>
                    <a:pt x="847217" y="293255"/>
                  </a:lnTo>
                  <a:lnTo>
                    <a:pt x="849503" y="290703"/>
                  </a:lnTo>
                  <a:lnTo>
                    <a:pt x="851662" y="289445"/>
                  </a:lnTo>
                  <a:lnTo>
                    <a:pt x="855853" y="289445"/>
                  </a:lnTo>
                  <a:lnTo>
                    <a:pt x="859917" y="291973"/>
                  </a:lnTo>
                  <a:lnTo>
                    <a:pt x="890905" y="323723"/>
                  </a:lnTo>
                  <a:lnTo>
                    <a:pt x="892429" y="325005"/>
                  </a:lnTo>
                  <a:lnTo>
                    <a:pt x="893064" y="326275"/>
                  </a:lnTo>
                  <a:lnTo>
                    <a:pt x="893191" y="328803"/>
                  </a:lnTo>
                  <a:lnTo>
                    <a:pt x="892429" y="331355"/>
                  </a:lnTo>
                  <a:lnTo>
                    <a:pt x="885698" y="337705"/>
                  </a:lnTo>
                  <a:lnTo>
                    <a:pt x="889635" y="341503"/>
                  </a:lnTo>
                  <a:lnTo>
                    <a:pt x="913866" y="317373"/>
                  </a:lnTo>
                  <a:lnTo>
                    <a:pt x="917702" y="313575"/>
                  </a:lnTo>
                  <a:close/>
                </a:path>
                <a:path w="1180464" h="461010">
                  <a:moveTo>
                    <a:pt x="950849" y="280555"/>
                  </a:moveTo>
                  <a:lnTo>
                    <a:pt x="946912" y="276745"/>
                  </a:lnTo>
                  <a:lnTo>
                    <a:pt x="940435" y="283095"/>
                  </a:lnTo>
                  <a:lnTo>
                    <a:pt x="935228" y="283095"/>
                  </a:lnTo>
                  <a:lnTo>
                    <a:pt x="934339" y="281825"/>
                  </a:lnTo>
                  <a:lnTo>
                    <a:pt x="879424" y="227203"/>
                  </a:lnTo>
                  <a:lnTo>
                    <a:pt x="862838" y="210705"/>
                  </a:lnTo>
                  <a:lnTo>
                    <a:pt x="844169" y="231025"/>
                  </a:lnTo>
                  <a:lnTo>
                    <a:pt x="848106" y="234823"/>
                  </a:lnTo>
                  <a:lnTo>
                    <a:pt x="854456" y="228473"/>
                  </a:lnTo>
                  <a:lnTo>
                    <a:pt x="856615" y="227203"/>
                  </a:lnTo>
                  <a:lnTo>
                    <a:pt x="860806" y="227203"/>
                  </a:lnTo>
                  <a:lnTo>
                    <a:pt x="862584" y="228473"/>
                  </a:lnTo>
                  <a:lnTo>
                    <a:pt x="925703" y="291973"/>
                  </a:lnTo>
                  <a:lnTo>
                    <a:pt x="926338" y="293255"/>
                  </a:lnTo>
                  <a:lnTo>
                    <a:pt x="926338" y="295795"/>
                  </a:lnTo>
                  <a:lnTo>
                    <a:pt x="925576" y="297053"/>
                  </a:lnTo>
                  <a:lnTo>
                    <a:pt x="918972" y="304673"/>
                  </a:lnTo>
                  <a:lnTo>
                    <a:pt x="922909" y="308495"/>
                  </a:lnTo>
                  <a:lnTo>
                    <a:pt x="948309" y="283095"/>
                  </a:lnTo>
                  <a:lnTo>
                    <a:pt x="950849" y="280555"/>
                  </a:lnTo>
                  <a:close/>
                </a:path>
                <a:path w="1180464" h="461010">
                  <a:moveTo>
                    <a:pt x="1013968" y="217055"/>
                  </a:moveTo>
                  <a:lnTo>
                    <a:pt x="1010031" y="213245"/>
                  </a:lnTo>
                  <a:lnTo>
                    <a:pt x="1006602" y="217055"/>
                  </a:lnTo>
                  <a:lnTo>
                    <a:pt x="1004697" y="218325"/>
                  </a:lnTo>
                  <a:lnTo>
                    <a:pt x="1002538" y="219595"/>
                  </a:lnTo>
                  <a:lnTo>
                    <a:pt x="998347" y="219595"/>
                  </a:lnTo>
                  <a:lnTo>
                    <a:pt x="995934" y="218325"/>
                  </a:lnTo>
                  <a:lnTo>
                    <a:pt x="993394" y="215773"/>
                  </a:lnTo>
                  <a:lnTo>
                    <a:pt x="983361" y="205600"/>
                  </a:lnTo>
                  <a:lnTo>
                    <a:pt x="983361" y="236105"/>
                  </a:lnTo>
                  <a:lnTo>
                    <a:pt x="981964" y="241173"/>
                  </a:lnTo>
                  <a:lnTo>
                    <a:pt x="974471" y="248805"/>
                  </a:lnTo>
                  <a:lnTo>
                    <a:pt x="969899" y="250075"/>
                  </a:lnTo>
                  <a:lnTo>
                    <a:pt x="958850" y="247523"/>
                  </a:lnTo>
                  <a:lnTo>
                    <a:pt x="951992" y="243725"/>
                  </a:lnTo>
                  <a:lnTo>
                    <a:pt x="943991" y="234823"/>
                  </a:lnTo>
                  <a:lnTo>
                    <a:pt x="936625" y="227203"/>
                  </a:lnTo>
                  <a:lnTo>
                    <a:pt x="932434" y="220853"/>
                  </a:lnTo>
                  <a:lnTo>
                    <a:pt x="930656" y="210705"/>
                  </a:lnTo>
                  <a:lnTo>
                    <a:pt x="932053" y="205625"/>
                  </a:lnTo>
                  <a:lnTo>
                    <a:pt x="935863" y="201803"/>
                  </a:lnTo>
                  <a:lnTo>
                    <a:pt x="939546" y="199275"/>
                  </a:lnTo>
                  <a:lnTo>
                    <a:pt x="944372" y="196723"/>
                  </a:lnTo>
                  <a:lnTo>
                    <a:pt x="950341" y="198005"/>
                  </a:lnTo>
                  <a:lnTo>
                    <a:pt x="957072" y="199275"/>
                  </a:lnTo>
                  <a:lnTo>
                    <a:pt x="982345" y="229755"/>
                  </a:lnTo>
                  <a:lnTo>
                    <a:pt x="983361" y="236105"/>
                  </a:lnTo>
                  <a:lnTo>
                    <a:pt x="983361" y="205600"/>
                  </a:lnTo>
                  <a:lnTo>
                    <a:pt x="974623" y="196723"/>
                  </a:lnTo>
                  <a:lnTo>
                    <a:pt x="972121" y="194195"/>
                  </a:lnTo>
                  <a:lnTo>
                    <a:pt x="942086" y="163703"/>
                  </a:lnTo>
                  <a:lnTo>
                    <a:pt x="925830" y="147205"/>
                  </a:lnTo>
                  <a:lnTo>
                    <a:pt x="907542" y="167525"/>
                  </a:lnTo>
                  <a:lnTo>
                    <a:pt x="911479" y="171323"/>
                  </a:lnTo>
                  <a:lnTo>
                    <a:pt x="917448" y="166255"/>
                  </a:lnTo>
                  <a:lnTo>
                    <a:pt x="919607" y="164973"/>
                  </a:lnTo>
                  <a:lnTo>
                    <a:pt x="923671" y="163703"/>
                  </a:lnTo>
                  <a:lnTo>
                    <a:pt x="925322" y="164973"/>
                  </a:lnTo>
                  <a:lnTo>
                    <a:pt x="954659" y="194195"/>
                  </a:lnTo>
                  <a:lnTo>
                    <a:pt x="949579" y="192925"/>
                  </a:lnTo>
                  <a:lnTo>
                    <a:pt x="940943" y="192925"/>
                  </a:lnTo>
                  <a:lnTo>
                    <a:pt x="922274" y="210705"/>
                  </a:lnTo>
                  <a:lnTo>
                    <a:pt x="922388" y="219595"/>
                  </a:lnTo>
                  <a:lnTo>
                    <a:pt x="946594" y="255155"/>
                  </a:lnTo>
                  <a:lnTo>
                    <a:pt x="967867" y="260223"/>
                  </a:lnTo>
                  <a:lnTo>
                    <a:pt x="974979" y="257695"/>
                  </a:lnTo>
                  <a:lnTo>
                    <a:pt x="980567" y="251345"/>
                  </a:lnTo>
                  <a:lnTo>
                    <a:pt x="982281" y="250075"/>
                  </a:lnTo>
                  <a:lnTo>
                    <a:pt x="983996" y="248805"/>
                  </a:lnTo>
                  <a:lnTo>
                    <a:pt x="986028" y="244995"/>
                  </a:lnTo>
                  <a:lnTo>
                    <a:pt x="987806" y="236105"/>
                  </a:lnTo>
                  <a:lnTo>
                    <a:pt x="987425" y="231025"/>
                  </a:lnTo>
                  <a:lnTo>
                    <a:pt x="985901" y="224675"/>
                  </a:lnTo>
                  <a:lnTo>
                    <a:pt x="997204" y="233553"/>
                  </a:lnTo>
                  <a:lnTo>
                    <a:pt x="1006221" y="224675"/>
                  </a:lnTo>
                  <a:lnTo>
                    <a:pt x="1011377" y="219595"/>
                  </a:lnTo>
                  <a:lnTo>
                    <a:pt x="1013968" y="217055"/>
                  </a:lnTo>
                  <a:close/>
                </a:path>
                <a:path w="1180464" h="461010">
                  <a:moveTo>
                    <a:pt x="1049020" y="181495"/>
                  </a:moveTo>
                  <a:lnTo>
                    <a:pt x="1045083" y="177673"/>
                  </a:lnTo>
                  <a:lnTo>
                    <a:pt x="1038733" y="184023"/>
                  </a:lnTo>
                  <a:lnTo>
                    <a:pt x="1036701" y="186575"/>
                  </a:lnTo>
                  <a:lnTo>
                    <a:pt x="1034923" y="187845"/>
                  </a:lnTo>
                  <a:lnTo>
                    <a:pt x="1030732" y="187845"/>
                  </a:lnTo>
                  <a:lnTo>
                    <a:pt x="1015111" y="171323"/>
                  </a:lnTo>
                  <a:lnTo>
                    <a:pt x="1011047" y="166255"/>
                  </a:lnTo>
                  <a:lnTo>
                    <a:pt x="1010424" y="164973"/>
                  </a:lnTo>
                  <a:lnTo>
                    <a:pt x="1006729" y="157353"/>
                  </a:lnTo>
                  <a:lnTo>
                    <a:pt x="1004062" y="152273"/>
                  </a:lnTo>
                  <a:lnTo>
                    <a:pt x="1002792" y="147205"/>
                  </a:lnTo>
                  <a:lnTo>
                    <a:pt x="1003046" y="138303"/>
                  </a:lnTo>
                  <a:lnTo>
                    <a:pt x="1003808" y="135775"/>
                  </a:lnTo>
                  <a:lnTo>
                    <a:pt x="1005332" y="134505"/>
                  </a:lnTo>
                  <a:lnTo>
                    <a:pt x="1005967" y="133223"/>
                  </a:lnTo>
                  <a:lnTo>
                    <a:pt x="1006602" y="133223"/>
                  </a:lnTo>
                  <a:lnTo>
                    <a:pt x="1007110" y="134505"/>
                  </a:lnTo>
                  <a:lnTo>
                    <a:pt x="1007491" y="134505"/>
                  </a:lnTo>
                  <a:lnTo>
                    <a:pt x="1014095" y="143395"/>
                  </a:lnTo>
                  <a:lnTo>
                    <a:pt x="1019937" y="143395"/>
                  </a:lnTo>
                  <a:lnTo>
                    <a:pt x="1021461" y="140855"/>
                  </a:lnTo>
                  <a:lnTo>
                    <a:pt x="1023112" y="139573"/>
                  </a:lnTo>
                  <a:lnTo>
                    <a:pt x="1023747" y="137045"/>
                  </a:lnTo>
                  <a:lnTo>
                    <a:pt x="1023493" y="133223"/>
                  </a:lnTo>
                  <a:lnTo>
                    <a:pt x="1022350" y="130695"/>
                  </a:lnTo>
                  <a:lnTo>
                    <a:pt x="1020064" y="128155"/>
                  </a:lnTo>
                  <a:lnTo>
                    <a:pt x="1017397" y="125603"/>
                  </a:lnTo>
                  <a:lnTo>
                    <a:pt x="1014349" y="124345"/>
                  </a:lnTo>
                  <a:lnTo>
                    <a:pt x="1007872" y="124345"/>
                  </a:lnTo>
                  <a:lnTo>
                    <a:pt x="1004951" y="125603"/>
                  </a:lnTo>
                  <a:lnTo>
                    <a:pt x="998347" y="131953"/>
                  </a:lnTo>
                  <a:lnTo>
                    <a:pt x="996823" y="137045"/>
                  </a:lnTo>
                  <a:lnTo>
                    <a:pt x="997458" y="143395"/>
                  </a:lnTo>
                  <a:lnTo>
                    <a:pt x="998220" y="149745"/>
                  </a:lnTo>
                  <a:lnTo>
                    <a:pt x="1000887" y="156095"/>
                  </a:lnTo>
                  <a:lnTo>
                    <a:pt x="1005459" y="164973"/>
                  </a:lnTo>
                  <a:lnTo>
                    <a:pt x="1000467" y="159905"/>
                  </a:lnTo>
                  <a:lnTo>
                    <a:pt x="985520" y="144653"/>
                  </a:lnTo>
                  <a:lnTo>
                    <a:pt x="968756" y="163703"/>
                  </a:lnTo>
                  <a:lnTo>
                    <a:pt x="972439" y="167525"/>
                  </a:lnTo>
                  <a:lnTo>
                    <a:pt x="978662" y="161175"/>
                  </a:lnTo>
                  <a:lnTo>
                    <a:pt x="980694" y="159905"/>
                  </a:lnTo>
                  <a:lnTo>
                    <a:pt x="984885" y="159905"/>
                  </a:lnTo>
                  <a:lnTo>
                    <a:pt x="987171" y="161175"/>
                  </a:lnTo>
                  <a:lnTo>
                    <a:pt x="1021842" y="196723"/>
                  </a:lnTo>
                  <a:lnTo>
                    <a:pt x="1022223" y="198005"/>
                  </a:lnTo>
                  <a:lnTo>
                    <a:pt x="1022096" y="199275"/>
                  </a:lnTo>
                  <a:lnTo>
                    <a:pt x="1021842" y="200545"/>
                  </a:lnTo>
                  <a:lnTo>
                    <a:pt x="1020953" y="201803"/>
                  </a:lnTo>
                  <a:lnTo>
                    <a:pt x="1019302" y="204355"/>
                  </a:lnTo>
                  <a:lnTo>
                    <a:pt x="1014349" y="208153"/>
                  </a:lnTo>
                  <a:lnTo>
                    <a:pt x="1018413" y="213245"/>
                  </a:lnTo>
                  <a:lnTo>
                    <a:pt x="1042898" y="187845"/>
                  </a:lnTo>
                  <a:lnTo>
                    <a:pt x="1049020" y="181495"/>
                  </a:lnTo>
                  <a:close/>
                </a:path>
                <a:path w="1180464" h="461010">
                  <a:moveTo>
                    <a:pt x="1101699" y="115455"/>
                  </a:moveTo>
                  <a:lnTo>
                    <a:pt x="1099439" y="105295"/>
                  </a:lnTo>
                  <a:lnTo>
                    <a:pt x="1094613" y="106553"/>
                  </a:lnTo>
                  <a:lnTo>
                    <a:pt x="1096314" y="115455"/>
                  </a:lnTo>
                  <a:lnTo>
                    <a:pt x="1096086" y="123075"/>
                  </a:lnTo>
                  <a:lnTo>
                    <a:pt x="1093876" y="129425"/>
                  </a:lnTo>
                  <a:lnTo>
                    <a:pt x="1089660" y="134505"/>
                  </a:lnTo>
                  <a:lnTo>
                    <a:pt x="1085088" y="139573"/>
                  </a:lnTo>
                  <a:lnTo>
                    <a:pt x="1079500" y="142125"/>
                  </a:lnTo>
                  <a:lnTo>
                    <a:pt x="1073023" y="140855"/>
                  </a:lnTo>
                  <a:lnTo>
                    <a:pt x="1067308" y="140855"/>
                  </a:lnTo>
                  <a:lnTo>
                    <a:pt x="1060577" y="137045"/>
                  </a:lnTo>
                  <a:lnTo>
                    <a:pt x="1052830" y="129425"/>
                  </a:lnTo>
                  <a:lnTo>
                    <a:pt x="1056601" y="125603"/>
                  </a:lnTo>
                  <a:lnTo>
                    <a:pt x="1088136" y="93853"/>
                  </a:lnTo>
                  <a:lnTo>
                    <a:pt x="1083183" y="90055"/>
                  </a:lnTo>
                  <a:lnTo>
                    <a:pt x="1081608" y="88773"/>
                  </a:lnTo>
                  <a:lnTo>
                    <a:pt x="1078484" y="86245"/>
                  </a:lnTo>
                  <a:lnTo>
                    <a:pt x="1072261" y="83312"/>
                  </a:lnTo>
                  <a:lnTo>
                    <a:pt x="1072261" y="101473"/>
                  </a:lnTo>
                  <a:lnTo>
                    <a:pt x="1071753" y="102755"/>
                  </a:lnTo>
                  <a:lnTo>
                    <a:pt x="1049147" y="125603"/>
                  </a:lnTo>
                  <a:lnTo>
                    <a:pt x="1042670" y="119253"/>
                  </a:lnTo>
                  <a:lnTo>
                    <a:pt x="1039114" y="112903"/>
                  </a:lnTo>
                  <a:lnTo>
                    <a:pt x="1038479" y="106553"/>
                  </a:lnTo>
                  <a:lnTo>
                    <a:pt x="1037717" y="101473"/>
                  </a:lnTo>
                  <a:lnTo>
                    <a:pt x="1039241" y="96405"/>
                  </a:lnTo>
                  <a:lnTo>
                    <a:pt x="1046099" y="90055"/>
                  </a:lnTo>
                  <a:lnTo>
                    <a:pt x="1050290" y="88773"/>
                  </a:lnTo>
                  <a:lnTo>
                    <a:pt x="1060450" y="88773"/>
                  </a:lnTo>
                  <a:lnTo>
                    <a:pt x="1065022" y="91325"/>
                  </a:lnTo>
                  <a:lnTo>
                    <a:pt x="1068832" y="95123"/>
                  </a:lnTo>
                  <a:lnTo>
                    <a:pt x="1070864" y="96405"/>
                  </a:lnTo>
                  <a:lnTo>
                    <a:pt x="1072007" y="98945"/>
                  </a:lnTo>
                  <a:lnTo>
                    <a:pt x="1072261" y="101473"/>
                  </a:lnTo>
                  <a:lnTo>
                    <a:pt x="1072261" y="83312"/>
                  </a:lnTo>
                  <a:lnTo>
                    <a:pt x="1067689" y="81153"/>
                  </a:lnTo>
                  <a:lnTo>
                    <a:pt x="1061593" y="79895"/>
                  </a:lnTo>
                  <a:lnTo>
                    <a:pt x="1049655" y="82423"/>
                  </a:lnTo>
                  <a:lnTo>
                    <a:pt x="1030605" y="114173"/>
                  </a:lnTo>
                  <a:lnTo>
                    <a:pt x="1031671" y="120523"/>
                  </a:lnTo>
                  <a:lnTo>
                    <a:pt x="1061554" y="151003"/>
                  </a:lnTo>
                  <a:lnTo>
                    <a:pt x="1075029" y="151003"/>
                  </a:lnTo>
                  <a:lnTo>
                    <a:pt x="1101242" y="125603"/>
                  </a:lnTo>
                  <a:lnTo>
                    <a:pt x="1101699" y="115455"/>
                  </a:lnTo>
                  <a:close/>
                </a:path>
                <a:path w="1180464" h="461010">
                  <a:moveTo>
                    <a:pt x="1180211" y="50673"/>
                  </a:moveTo>
                  <a:lnTo>
                    <a:pt x="1176274" y="46875"/>
                  </a:lnTo>
                  <a:lnTo>
                    <a:pt x="1170940" y="51955"/>
                  </a:lnTo>
                  <a:lnTo>
                    <a:pt x="1169162" y="53225"/>
                  </a:lnTo>
                  <a:lnTo>
                    <a:pt x="1166114" y="53225"/>
                  </a:lnTo>
                  <a:lnTo>
                    <a:pt x="1164336" y="51955"/>
                  </a:lnTo>
                  <a:lnTo>
                    <a:pt x="1141476" y="29095"/>
                  </a:lnTo>
                  <a:lnTo>
                    <a:pt x="1135126" y="22745"/>
                  </a:lnTo>
                  <a:lnTo>
                    <a:pt x="1131443" y="20205"/>
                  </a:lnTo>
                  <a:lnTo>
                    <a:pt x="1123188" y="17653"/>
                  </a:lnTo>
                  <a:lnTo>
                    <a:pt x="1119378" y="17653"/>
                  </a:lnTo>
                  <a:lnTo>
                    <a:pt x="1115949" y="18923"/>
                  </a:lnTo>
                  <a:lnTo>
                    <a:pt x="1112393" y="18923"/>
                  </a:lnTo>
                  <a:lnTo>
                    <a:pt x="1108964" y="21475"/>
                  </a:lnTo>
                  <a:lnTo>
                    <a:pt x="1105789" y="25273"/>
                  </a:lnTo>
                  <a:lnTo>
                    <a:pt x="1101979" y="29095"/>
                  </a:lnTo>
                  <a:lnTo>
                    <a:pt x="1099439" y="32905"/>
                  </a:lnTo>
                  <a:lnTo>
                    <a:pt x="1098296" y="37973"/>
                  </a:lnTo>
                  <a:lnTo>
                    <a:pt x="1097026" y="43053"/>
                  </a:lnTo>
                  <a:lnTo>
                    <a:pt x="1097153" y="48145"/>
                  </a:lnTo>
                  <a:lnTo>
                    <a:pt x="1098550" y="53225"/>
                  </a:lnTo>
                  <a:lnTo>
                    <a:pt x="1094105" y="49403"/>
                  </a:lnTo>
                  <a:lnTo>
                    <a:pt x="1089914" y="46875"/>
                  </a:lnTo>
                  <a:lnTo>
                    <a:pt x="1086231" y="44323"/>
                  </a:lnTo>
                  <a:lnTo>
                    <a:pt x="1070864" y="62103"/>
                  </a:lnTo>
                  <a:lnTo>
                    <a:pt x="1074293" y="64655"/>
                  </a:lnTo>
                  <a:lnTo>
                    <a:pt x="1076706" y="62103"/>
                  </a:lnTo>
                  <a:lnTo>
                    <a:pt x="1078865" y="60845"/>
                  </a:lnTo>
                  <a:lnTo>
                    <a:pt x="1081151" y="59575"/>
                  </a:lnTo>
                  <a:lnTo>
                    <a:pt x="1085596" y="59575"/>
                  </a:lnTo>
                  <a:lnTo>
                    <a:pt x="1087755" y="60845"/>
                  </a:lnTo>
                  <a:lnTo>
                    <a:pt x="1122680" y="95123"/>
                  </a:lnTo>
                  <a:lnTo>
                    <a:pt x="1123188" y="96405"/>
                  </a:lnTo>
                  <a:lnTo>
                    <a:pt x="1122934" y="97675"/>
                  </a:lnTo>
                  <a:lnTo>
                    <a:pt x="1122807" y="100203"/>
                  </a:lnTo>
                  <a:lnTo>
                    <a:pt x="1121791" y="101473"/>
                  </a:lnTo>
                  <a:lnTo>
                    <a:pt x="1120013" y="102755"/>
                  </a:lnTo>
                  <a:lnTo>
                    <a:pt x="1116711" y="106553"/>
                  </a:lnTo>
                  <a:lnTo>
                    <a:pt x="1120648" y="110375"/>
                  </a:lnTo>
                  <a:lnTo>
                    <a:pt x="1145374" y="86245"/>
                  </a:lnTo>
                  <a:lnTo>
                    <a:pt x="1146683" y="84975"/>
                  </a:lnTo>
                  <a:lnTo>
                    <a:pt x="1142746" y="79895"/>
                  </a:lnTo>
                  <a:lnTo>
                    <a:pt x="1137412" y="86245"/>
                  </a:lnTo>
                  <a:lnTo>
                    <a:pt x="1130808" y="86245"/>
                  </a:lnTo>
                  <a:lnTo>
                    <a:pt x="1129030" y="83705"/>
                  </a:lnTo>
                  <a:lnTo>
                    <a:pt x="1105662" y="60845"/>
                  </a:lnTo>
                  <a:lnTo>
                    <a:pt x="1104963" y="59575"/>
                  </a:lnTo>
                  <a:lnTo>
                    <a:pt x="1102868" y="55753"/>
                  </a:lnTo>
                  <a:lnTo>
                    <a:pt x="1102664" y="53225"/>
                  </a:lnTo>
                  <a:lnTo>
                    <a:pt x="1102360" y="49403"/>
                  </a:lnTo>
                  <a:lnTo>
                    <a:pt x="1101725" y="43053"/>
                  </a:lnTo>
                  <a:lnTo>
                    <a:pt x="1103503" y="39255"/>
                  </a:lnTo>
                  <a:lnTo>
                    <a:pt x="1107440" y="34175"/>
                  </a:lnTo>
                  <a:lnTo>
                    <a:pt x="1111504" y="30353"/>
                  </a:lnTo>
                  <a:lnTo>
                    <a:pt x="1115949" y="29095"/>
                  </a:lnTo>
                  <a:lnTo>
                    <a:pt x="1121156" y="30353"/>
                  </a:lnTo>
                  <a:lnTo>
                    <a:pt x="1124712" y="31623"/>
                  </a:lnTo>
                  <a:lnTo>
                    <a:pt x="1128903" y="34175"/>
                  </a:lnTo>
                  <a:lnTo>
                    <a:pt x="1154557" y="59575"/>
                  </a:lnTo>
                  <a:lnTo>
                    <a:pt x="1155954" y="60845"/>
                  </a:lnTo>
                  <a:lnTo>
                    <a:pt x="1156716" y="63373"/>
                  </a:lnTo>
                  <a:lnTo>
                    <a:pt x="1156462" y="64655"/>
                  </a:lnTo>
                  <a:lnTo>
                    <a:pt x="1156335" y="65925"/>
                  </a:lnTo>
                  <a:lnTo>
                    <a:pt x="1155065" y="68453"/>
                  </a:lnTo>
                  <a:lnTo>
                    <a:pt x="1152779" y="71005"/>
                  </a:lnTo>
                  <a:lnTo>
                    <a:pt x="1150239" y="72275"/>
                  </a:lnTo>
                  <a:lnTo>
                    <a:pt x="1154176" y="77355"/>
                  </a:lnTo>
                  <a:lnTo>
                    <a:pt x="1177721" y="53225"/>
                  </a:lnTo>
                  <a:lnTo>
                    <a:pt x="1180211" y="5067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0467" y="1711451"/>
              <a:ext cx="2352294" cy="5783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87652" y="2017775"/>
              <a:ext cx="3138678" cy="57835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6798056" y="3280664"/>
            <a:ext cx="4968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55540" algn="l"/>
              </a:tabLst>
            </a:pPr>
            <a:r>
              <a:rPr sz="1200" u="sng" spc="65" dirty="0">
                <a:solidFill>
                  <a:srgbClr val="D9D9D9"/>
                </a:solidFill>
                <a:uFill>
                  <a:solidFill>
                    <a:srgbClr val="F1F1F1"/>
                  </a:solidFill>
                </a:uFill>
                <a:latin typeface="Cambria"/>
                <a:cs typeface="Cambria"/>
              </a:rPr>
              <a:t> 	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963801" y="1779270"/>
            <a:ext cx="2790190" cy="637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11430" algn="ctr">
              <a:lnSpc>
                <a:spcPct val="100000"/>
              </a:lnSpc>
              <a:spcBef>
                <a:spcPts val="105"/>
              </a:spcBef>
            </a:pPr>
            <a:r>
              <a:rPr sz="2000" b="1" spc="95" dirty="0">
                <a:solidFill>
                  <a:srgbClr val="F1F1F1"/>
                </a:solidFill>
                <a:latin typeface="Cambria"/>
                <a:cs typeface="Cambria"/>
              </a:rPr>
              <a:t>Distribution</a:t>
            </a:r>
            <a:r>
              <a:rPr sz="2000" b="1" spc="22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000" b="1" spc="-10" dirty="0">
                <a:solidFill>
                  <a:srgbClr val="F1F1F1"/>
                </a:solidFill>
                <a:latin typeface="Cambria"/>
                <a:cs typeface="Cambria"/>
              </a:rPr>
              <a:t>of</a:t>
            </a:r>
            <a:endParaRPr sz="20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10"/>
              </a:spcBef>
            </a:pPr>
            <a:r>
              <a:rPr sz="2000" b="1" spc="375" dirty="0">
                <a:solidFill>
                  <a:srgbClr val="F1F1F1"/>
                </a:solidFill>
                <a:latin typeface="Cambria"/>
                <a:cs typeface="Cambria"/>
              </a:rPr>
              <a:t>N</a:t>
            </a:r>
            <a:r>
              <a:rPr sz="2000" b="1" spc="254" dirty="0">
                <a:solidFill>
                  <a:srgbClr val="F1F1F1"/>
                </a:solidFill>
                <a:latin typeface="Cambria"/>
                <a:cs typeface="Cambria"/>
              </a:rPr>
              <a:t>A</a:t>
            </a:r>
            <a:r>
              <a:rPr sz="2000" b="1" spc="310" dirty="0">
                <a:solidFill>
                  <a:srgbClr val="F1F1F1"/>
                </a:solidFill>
                <a:latin typeface="Cambria"/>
                <a:cs typeface="Cambria"/>
              </a:rPr>
              <a:t>M</a:t>
            </a:r>
            <a:r>
              <a:rPr sz="2000" b="1" spc="390" dirty="0">
                <a:solidFill>
                  <a:srgbClr val="F1F1F1"/>
                </a:solidFill>
                <a:latin typeface="Cambria"/>
                <a:cs typeface="Cambria"/>
              </a:rPr>
              <a:t>E</a:t>
            </a:r>
            <a:r>
              <a:rPr sz="2000" b="1" spc="345" dirty="0">
                <a:solidFill>
                  <a:srgbClr val="F1F1F1"/>
                </a:solidFill>
                <a:latin typeface="Cambria"/>
                <a:cs typeface="Cambria"/>
              </a:rPr>
              <a:t>_</a:t>
            </a:r>
            <a:r>
              <a:rPr sz="2000" b="1" spc="155" dirty="0">
                <a:solidFill>
                  <a:srgbClr val="F1F1F1"/>
                </a:solidFill>
                <a:latin typeface="Cambria"/>
                <a:cs typeface="Cambria"/>
              </a:rPr>
              <a:t>T</a:t>
            </a:r>
            <a:r>
              <a:rPr sz="2000" b="1" spc="300" dirty="0">
                <a:solidFill>
                  <a:srgbClr val="F1F1F1"/>
                </a:solidFill>
                <a:latin typeface="Cambria"/>
                <a:cs typeface="Cambria"/>
              </a:rPr>
              <a:t>Y</a:t>
            </a:r>
            <a:r>
              <a:rPr sz="2000" b="1" spc="200" dirty="0">
                <a:solidFill>
                  <a:srgbClr val="F1F1F1"/>
                </a:solidFill>
                <a:latin typeface="Cambria"/>
                <a:cs typeface="Cambria"/>
              </a:rPr>
              <a:t>P</a:t>
            </a:r>
            <a:r>
              <a:rPr sz="2000" b="1" spc="390" dirty="0">
                <a:solidFill>
                  <a:srgbClr val="F1F1F1"/>
                </a:solidFill>
                <a:latin typeface="Cambria"/>
                <a:cs typeface="Cambria"/>
              </a:rPr>
              <a:t>E</a:t>
            </a:r>
            <a:r>
              <a:rPr sz="2000" b="1" spc="360" dirty="0">
                <a:solidFill>
                  <a:srgbClr val="F1F1F1"/>
                </a:solidFill>
                <a:latin typeface="Cambria"/>
                <a:cs typeface="Cambria"/>
              </a:rPr>
              <a:t>_</a:t>
            </a:r>
            <a:r>
              <a:rPr sz="2000" b="1" spc="325" dirty="0">
                <a:solidFill>
                  <a:srgbClr val="F1F1F1"/>
                </a:solidFill>
                <a:latin typeface="Cambria"/>
                <a:cs typeface="Cambria"/>
              </a:rPr>
              <a:t>S</a:t>
            </a:r>
            <a:r>
              <a:rPr sz="2000" b="1" spc="370" dirty="0">
                <a:solidFill>
                  <a:srgbClr val="F1F1F1"/>
                </a:solidFill>
                <a:latin typeface="Cambria"/>
                <a:cs typeface="Cambria"/>
              </a:rPr>
              <a:t>U</a:t>
            </a:r>
            <a:r>
              <a:rPr sz="2000" b="1" spc="220" dirty="0">
                <a:solidFill>
                  <a:srgbClr val="F1F1F1"/>
                </a:solidFill>
                <a:latin typeface="Cambria"/>
                <a:cs typeface="Cambria"/>
              </a:rPr>
              <a:t>I</a:t>
            </a:r>
            <a:r>
              <a:rPr sz="2000" b="1" spc="145" dirty="0">
                <a:solidFill>
                  <a:srgbClr val="F1F1F1"/>
                </a:solidFill>
                <a:latin typeface="Cambria"/>
                <a:cs typeface="Cambria"/>
              </a:rPr>
              <a:t>T</a:t>
            </a:r>
            <a:r>
              <a:rPr sz="2000" b="1" spc="290" dirty="0">
                <a:solidFill>
                  <a:srgbClr val="F1F1F1"/>
                </a:solidFill>
                <a:latin typeface="Cambria"/>
                <a:cs typeface="Cambria"/>
              </a:rPr>
              <a:t>E</a:t>
            </a:r>
            <a:endParaRPr sz="2000">
              <a:latin typeface="Cambria"/>
              <a:cs typeface="Cambria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534400" y="3733800"/>
            <a:ext cx="630935" cy="64007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6670547" y="1700783"/>
            <a:ext cx="5184775" cy="2735580"/>
            <a:chOff x="6670547" y="1700783"/>
            <a:chExt cx="5184775" cy="2735580"/>
          </a:xfrm>
        </p:grpSpPr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70547" y="1700783"/>
              <a:ext cx="5184648" cy="273558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810755" y="2604516"/>
              <a:ext cx="4904740" cy="593090"/>
            </a:xfrm>
            <a:custGeom>
              <a:avLst/>
              <a:gdLst/>
              <a:ahLst/>
              <a:cxnLst/>
              <a:rect l="l" t="t" r="r" b="b"/>
              <a:pathLst>
                <a:path w="4904740" h="593089">
                  <a:moveTo>
                    <a:pt x="0" y="592836"/>
                  </a:moveTo>
                  <a:lnTo>
                    <a:pt x="4904232" y="592836"/>
                  </a:lnTo>
                </a:path>
                <a:path w="4904740" h="593089">
                  <a:moveTo>
                    <a:pt x="0" y="295656"/>
                  </a:moveTo>
                  <a:lnTo>
                    <a:pt x="4904232" y="295656"/>
                  </a:lnTo>
                </a:path>
                <a:path w="4904740" h="593089">
                  <a:moveTo>
                    <a:pt x="0" y="0"/>
                  </a:moveTo>
                  <a:lnTo>
                    <a:pt x="490423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899147" y="2660954"/>
              <a:ext cx="630935" cy="113685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010399" y="2659367"/>
              <a:ext cx="413791" cy="1131582"/>
            </a:xfrm>
            <a:prstGeom prst="rect">
              <a:avLst/>
            </a:prstGeom>
          </p:spPr>
        </p:pic>
      </p:grpSp>
      <p:grpSp>
        <p:nvGrpSpPr>
          <p:cNvPr id="45" name="object 45"/>
          <p:cNvGrpSpPr/>
          <p:nvPr/>
        </p:nvGrpSpPr>
        <p:grpSpPr>
          <a:xfrm>
            <a:off x="7716011" y="3685032"/>
            <a:ext cx="631190" cy="113030"/>
            <a:chOff x="7716011" y="3685032"/>
            <a:chExt cx="631190" cy="113030"/>
          </a:xfrm>
        </p:grpSpPr>
        <p:pic>
          <p:nvPicPr>
            <p:cNvPr id="46" name="object 4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16011" y="3688016"/>
              <a:ext cx="630935" cy="109791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28787" y="3685032"/>
              <a:ext cx="415290" cy="107442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986516" y="3770376"/>
            <a:ext cx="630935" cy="27431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9464040" y="3781044"/>
            <a:ext cx="415290" cy="11429"/>
          </a:xfrm>
          <a:prstGeom prst="rect">
            <a:avLst/>
          </a:prstGeom>
        </p:spPr>
      </p:pic>
      <p:grpSp>
        <p:nvGrpSpPr>
          <p:cNvPr id="50" name="object 50"/>
          <p:cNvGrpSpPr/>
          <p:nvPr/>
        </p:nvGrpSpPr>
        <p:grpSpPr>
          <a:xfrm>
            <a:off x="10168128" y="3602735"/>
            <a:ext cx="632460" cy="195580"/>
            <a:chOff x="10168128" y="3602735"/>
            <a:chExt cx="632460" cy="195580"/>
          </a:xfrm>
        </p:grpSpPr>
        <p:pic>
          <p:nvPicPr>
            <p:cNvPr id="51" name="object 5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168128" y="3604298"/>
              <a:ext cx="632434" cy="19350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80904" y="3602735"/>
              <a:ext cx="415290" cy="18973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6950709" y="2408046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76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7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11261" y="3434841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6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7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4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221594" y="3351021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12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D9D9D9"/>
                </a:solidFill>
                <a:latin typeface="Cambria"/>
                <a:cs typeface="Cambria"/>
              </a:rPr>
              <a:t>3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9</a:t>
            </a:r>
            <a:r>
              <a:rPr sz="1200" spc="-70" dirty="0">
                <a:solidFill>
                  <a:srgbClr val="D9D9D9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6804406" y="3534154"/>
          <a:ext cx="4928868" cy="9022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4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13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04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45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0">
                        <a:lnSpc>
                          <a:spcPts val="1135"/>
                        </a:lnSpc>
                      </a:pPr>
                      <a:r>
                        <a:rPr sz="1200" spc="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3.49%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200" spc="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0.29%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8890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ts val="1425"/>
                        </a:lnSpc>
                      </a:pPr>
                      <a:r>
                        <a:rPr sz="1200" spc="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1.02%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819150" algn="l"/>
                        </a:tabLst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	1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4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Unaccompanied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3810" algn="ctr">
                        <a:lnSpc>
                          <a:spcPct val="100000"/>
                        </a:lnSpc>
                        <a:spcBef>
                          <a:spcPts val="775"/>
                        </a:spcBef>
                        <a:tabLst>
                          <a:tab pos="821055" algn="l"/>
                        </a:tabLst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	1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4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Spouse,</a:t>
                      </a:r>
                      <a:r>
                        <a:rPr sz="1200" spc="3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200" spc="4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partner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 marR="2159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114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Fa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8425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763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21590">
                        <a:lnSpc>
                          <a:spcPct val="100000"/>
                        </a:lnSpc>
                        <a:spcBef>
                          <a:spcPts val="860"/>
                        </a:spcBef>
                      </a:pPr>
                      <a:r>
                        <a:rPr sz="1200" spc="4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mily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8425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7" name="object 57"/>
          <p:cNvGrpSpPr/>
          <p:nvPr/>
        </p:nvGrpSpPr>
        <p:grpSpPr>
          <a:xfrm>
            <a:off x="7598664" y="1708404"/>
            <a:ext cx="3324860" cy="936625"/>
            <a:chOff x="7598664" y="1708404"/>
            <a:chExt cx="3324860" cy="936625"/>
          </a:xfrm>
        </p:grpSpPr>
        <p:pic>
          <p:nvPicPr>
            <p:cNvPr id="58" name="object 5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22564" y="1708404"/>
              <a:ext cx="1959102" cy="611886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598664" y="2033016"/>
              <a:ext cx="3324605" cy="61188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773161" y="1780793"/>
            <a:ext cx="2962275" cy="6743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25"/>
              </a:spcBef>
            </a:pPr>
            <a:r>
              <a:rPr sz="2100" b="1" spc="114" dirty="0">
                <a:solidFill>
                  <a:srgbClr val="F1F1F1"/>
                </a:solidFill>
                <a:latin typeface="Cambria"/>
                <a:cs typeface="Cambria"/>
              </a:rPr>
              <a:t>Segmented</a:t>
            </a:r>
            <a:endParaRPr sz="21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100" b="1" spc="320" dirty="0">
                <a:solidFill>
                  <a:srgbClr val="F1F1F1"/>
                </a:solidFill>
                <a:latin typeface="Cambria"/>
                <a:cs typeface="Cambria"/>
              </a:rPr>
              <a:t>NAME_TYPE_SUITE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Insights-Univariate</a:t>
            </a:r>
            <a:r>
              <a:rPr spc="204" dirty="0"/>
              <a:t> </a:t>
            </a:r>
            <a:r>
              <a:rPr spc="160" dirty="0"/>
              <a:t>and</a:t>
            </a:r>
            <a:r>
              <a:rPr spc="185" dirty="0"/>
              <a:t> </a:t>
            </a:r>
            <a:r>
              <a:rPr spc="155" dirty="0"/>
              <a:t>Segmented</a:t>
            </a:r>
            <a:r>
              <a:rPr spc="-15" dirty="0"/>
              <a:t> </a:t>
            </a:r>
            <a:r>
              <a:rPr spc="17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6666" y="5053341"/>
            <a:ext cx="4351655" cy="107950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2220"/>
              </a:lnSpc>
              <a:spcBef>
                <a:spcPts val="115"/>
              </a:spcBef>
            </a:pP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majority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completed</a:t>
            </a:r>
            <a:endParaRPr sz="2100">
              <a:latin typeface="Cambria"/>
              <a:cs typeface="Cambria"/>
            </a:endParaRPr>
          </a:p>
          <a:p>
            <a:pPr marL="12700">
              <a:lnSpc>
                <a:spcPts val="1920"/>
              </a:lnSpc>
            </a:pP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their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15" dirty="0">
                <a:solidFill>
                  <a:srgbClr val="FFFFFF"/>
                </a:solidFill>
                <a:latin typeface="Cambria"/>
                <a:cs typeface="Cambria"/>
              </a:rPr>
              <a:t>secondary/special</a:t>
            </a:r>
            <a:r>
              <a:rPr sz="2100" i="1" spc="40" dirty="0">
                <a:solidFill>
                  <a:srgbClr val="FFFFFF"/>
                </a:solidFill>
                <a:latin typeface="Cambria"/>
                <a:cs typeface="Cambria"/>
              </a:rPr>
              <a:t> secondary</a:t>
            </a:r>
            <a:endParaRPr sz="2100">
              <a:latin typeface="Cambria"/>
              <a:cs typeface="Cambria"/>
            </a:endParaRPr>
          </a:p>
          <a:p>
            <a:pPr marL="12700" marR="236854">
              <a:lnSpc>
                <a:spcPct val="76200"/>
              </a:lnSpc>
              <a:spcBef>
                <a:spcPts val="300"/>
              </a:spcBef>
            </a:pP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examination</a:t>
            </a:r>
            <a:r>
              <a:rPr sz="2100" i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at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issuing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loans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themselves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bank.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74104" y="4968128"/>
            <a:ext cx="5280025" cy="1193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100"/>
              </a:spcBef>
              <a:tabLst>
                <a:tab pos="4020820" algn="l"/>
              </a:tabLst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900" i="1" spc="65" dirty="0">
                <a:solidFill>
                  <a:srgbClr val="FFFFFF"/>
                </a:solidFill>
                <a:latin typeface="Cambria"/>
                <a:cs typeface="Cambria"/>
              </a:rPr>
              <a:t>maximum</a:t>
            </a:r>
            <a:r>
              <a:rPr sz="1900" i="1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40" dirty="0">
                <a:solidFill>
                  <a:srgbClr val="FFFFFF"/>
                </a:solidFill>
                <a:latin typeface="Cambria"/>
                <a:cs typeface="Cambria"/>
              </a:rPr>
              <a:t>defaulters:	</a:t>
            </a:r>
            <a:r>
              <a:rPr sz="1900" b="1" i="1" spc="-30" dirty="0">
                <a:solidFill>
                  <a:srgbClr val="FFFFFF"/>
                </a:solidFill>
                <a:latin typeface="Cambria"/>
                <a:cs typeface="Cambria"/>
              </a:rPr>
              <a:t>People</a:t>
            </a:r>
            <a:r>
              <a:rPr sz="1900" b="1" i="1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1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2005"/>
              </a:lnSpc>
            </a:pPr>
            <a:r>
              <a:rPr sz="1900" b="1" i="1" spc="-55" dirty="0">
                <a:solidFill>
                  <a:srgbClr val="FFFFFF"/>
                </a:solidFill>
                <a:latin typeface="Cambria"/>
                <a:cs typeface="Cambria"/>
              </a:rPr>
              <a:t>academic</a:t>
            </a:r>
            <a:r>
              <a:rPr sz="1900" b="1" i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b="1" i="1" spc="-35" dirty="0">
                <a:solidFill>
                  <a:srgbClr val="FFFFFF"/>
                </a:solidFill>
                <a:latin typeface="Cambria"/>
                <a:cs typeface="Cambria"/>
              </a:rPr>
              <a:t>degrees.</a:t>
            </a:r>
            <a:endParaRPr sz="1900">
              <a:latin typeface="Cambria"/>
              <a:cs typeface="Cambria"/>
            </a:endParaRPr>
          </a:p>
          <a:p>
            <a:pPr marL="12700" marR="215265">
              <a:lnSpc>
                <a:spcPct val="75800"/>
              </a:lnSpc>
              <a:spcBef>
                <a:spcPts val="1725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minimum</a:t>
            </a: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35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r>
              <a:rPr sz="1900" i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Customers </a:t>
            </a:r>
            <a:r>
              <a:rPr sz="1900" i="1" spc="-4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" dirty="0">
                <a:solidFill>
                  <a:srgbClr val="FFFFFF"/>
                </a:solidFill>
                <a:latin typeface="Cambria"/>
                <a:cs typeface="Cambria"/>
              </a:rPr>
              <a:t>secondary/special</a:t>
            </a:r>
            <a:r>
              <a:rPr sz="19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30" dirty="0">
                <a:solidFill>
                  <a:srgbClr val="FFFFFF"/>
                </a:solidFill>
                <a:latin typeface="Cambria"/>
                <a:cs typeface="Cambria"/>
              </a:rPr>
              <a:t>secondary</a:t>
            </a:r>
            <a:r>
              <a:rPr sz="1900" i="1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40" dirty="0">
                <a:solidFill>
                  <a:srgbClr val="FFFFFF"/>
                </a:solidFill>
                <a:latin typeface="Cambria"/>
                <a:cs typeface="Cambria"/>
              </a:rPr>
              <a:t>degrees.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5947" y="1847088"/>
            <a:ext cx="4739640" cy="2735580"/>
            <a:chOff x="345947" y="1847088"/>
            <a:chExt cx="4739640" cy="273558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947" y="1847088"/>
              <a:ext cx="4739640" cy="27355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6155" y="2750820"/>
              <a:ext cx="4460875" cy="826135"/>
            </a:xfrm>
            <a:custGeom>
              <a:avLst/>
              <a:gdLst/>
              <a:ahLst/>
              <a:cxnLst/>
              <a:rect l="l" t="t" r="r" b="b"/>
              <a:pathLst>
                <a:path w="4460875" h="826135">
                  <a:moveTo>
                    <a:pt x="0" y="826007"/>
                  </a:moveTo>
                  <a:lnTo>
                    <a:pt x="4460748" y="826007"/>
                  </a:lnTo>
                </a:path>
                <a:path w="4460875" h="826135">
                  <a:moveTo>
                    <a:pt x="0" y="550163"/>
                  </a:moveTo>
                  <a:lnTo>
                    <a:pt x="4460748" y="550163"/>
                  </a:lnTo>
                </a:path>
                <a:path w="4460875" h="826135">
                  <a:moveTo>
                    <a:pt x="0" y="274319"/>
                  </a:moveTo>
                  <a:lnTo>
                    <a:pt x="4460748" y="274319"/>
                  </a:lnTo>
                </a:path>
                <a:path w="4460875" h="826135">
                  <a:moveTo>
                    <a:pt x="0" y="0"/>
                  </a:moveTo>
                  <a:lnTo>
                    <a:pt x="4460748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2836" y="3849660"/>
              <a:ext cx="669010" cy="106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4375" y="3515893"/>
              <a:ext cx="669010" cy="3443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77440" y="3803904"/>
              <a:ext cx="669010" cy="563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62044" y="2871266"/>
              <a:ext cx="667512" cy="9890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8980" y="3831336"/>
              <a:ext cx="669010" cy="2895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97151" y="3512794"/>
              <a:ext cx="451878" cy="3406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73295" y="2868155"/>
              <a:ext cx="451878" cy="98527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6155" y="3852672"/>
              <a:ext cx="4460875" cy="0"/>
            </a:xfrm>
            <a:custGeom>
              <a:avLst/>
              <a:gdLst/>
              <a:ahLst/>
              <a:cxnLst/>
              <a:rect l="l" t="t" r="r" b="b"/>
              <a:pathLst>
                <a:path w="4460875">
                  <a:moveTo>
                    <a:pt x="0" y="0"/>
                  </a:moveTo>
                  <a:lnTo>
                    <a:pt x="4460748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610613" y="3262121"/>
            <a:ext cx="439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12167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45714" y="3552570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1620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80561" y="3580257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620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87646" y="2616784"/>
            <a:ext cx="4394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35572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3750" y="3596767"/>
            <a:ext cx="688340" cy="732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" algn="ctr"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D9D9D9"/>
                </a:solidFill>
                <a:latin typeface="Cambria"/>
                <a:cs typeface="Cambria"/>
              </a:rPr>
              <a:t>20</a:t>
            </a:r>
            <a:endParaRPr sz="1200">
              <a:latin typeface="Cambria"/>
              <a:cs typeface="Cambria"/>
            </a:endParaRPr>
          </a:p>
          <a:p>
            <a:pPr marR="5080" algn="ctr">
              <a:lnSpc>
                <a:spcPct val="100000"/>
              </a:lnSpc>
              <a:spcBef>
                <a:spcPts val="1240"/>
              </a:spcBef>
            </a:pPr>
            <a:r>
              <a:rPr sz="1200" spc="65" dirty="0">
                <a:solidFill>
                  <a:srgbClr val="D9D9D9"/>
                </a:solidFill>
                <a:latin typeface="Cambria"/>
                <a:cs typeface="Cambria"/>
              </a:rPr>
              <a:t>A</a:t>
            </a:r>
            <a:r>
              <a:rPr sz="1200" spc="40" dirty="0">
                <a:solidFill>
                  <a:srgbClr val="D9D9D9"/>
                </a:solidFill>
                <a:latin typeface="Cambria"/>
                <a:cs typeface="Cambria"/>
              </a:rPr>
              <a:t>c</a:t>
            </a:r>
            <a:r>
              <a:rPr sz="1200" spc="80" dirty="0">
                <a:solidFill>
                  <a:srgbClr val="D9D9D9"/>
                </a:solidFill>
                <a:latin typeface="Cambria"/>
                <a:cs typeface="Cambria"/>
              </a:rPr>
              <a:t>a</a:t>
            </a:r>
            <a:r>
              <a:rPr sz="1200" spc="10" dirty="0">
                <a:solidFill>
                  <a:srgbClr val="D9D9D9"/>
                </a:solidFill>
                <a:latin typeface="Cambria"/>
                <a:cs typeface="Cambria"/>
              </a:rPr>
              <a:t>d</a:t>
            </a:r>
            <a:r>
              <a:rPr sz="1200" spc="50" dirty="0">
                <a:solidFill>
                  <a:srgbClr val="D9D9D9"/>
                </a:solidFill>
                <a:latin typeface="Cambria"/>
                <a:cs typeface="Cambria"/>
              </a:rPr>
              <a:t>em</a:t>
            </a:r>
            <a:r>
              <a:rPr sz="1200" spc="15" dirty="0">
                <a:solidFill>
                  <a:srgbClr val="D9D9D9"/>
                </a:solidFill>
                <a:latin typeface="Cambria"/>
                <a:cs typeface="Cambria"/>
              </a:rPr>
              <a:t>i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c  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degree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81963" y="3937254"/>
            <a:ext cx="69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95250">
              <a:lnSpc>
                <a:spcPct val="100000"/>
              </a:lnSpc>
              <a:spcBef>
                <a:spcPts val="100"/>
              </a:spcBef>
            </a:pPr>
            <a:r>
              <a:rPr sz="1200" spc="60" dirty="0">
                <a:solidFill>
                  <a:srgbClr val="D9D9D9"/>
                </a:solidFill>
                <a:latin typeface="Cambria"/>
                <a:cs typeface="Cambria"/>
              </a:rPr>
              <a:t>Higher </a:t>
            </a:r>
            <a:r>
              <a:rPr sz="1200" spc="6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spc="15" dirty="0">
                <a:solidFill>
                  <a:srgbClr val="D9D9D9"/>
                </a:solidFill>
                <a:latin typeface="Cambria"/>
                <a:cs typeface="Cambria"/>
              </a:rPr>
              <a:t>ed</a:t>
            </a:r>
            <a:r>
              <a:rPr sz="1200" spc="40" dirty="0">
                <a:solidFill>
                  <a:srgbClr val="D9D9D9"/>
                </a:solidFill>
                <a:latin typeface="Cambria"/>
                <a:cs typeface="Cambria"/>
              </a:rPr>
              <a:t>u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c</a:t>
            </a:r>
            <a:r>
              <a:rPr sz="1200" spc="80" dirty="0">
                <a:solidFill>
                  <a:srgbClr val="D9D9D9"/>
                </a:solidFill>
                <a:latin typeface="Cambria"/>
                <a:cs typeface="Cambria"/>
              </a:rPr>
              <a:t>a</a:t>
            </a:r>
            <a:r>
              <a:rPr sz="1200" spc="45" dirty="0">
                <a:solidFill>
                  <a:srgbClr val="D9D9D9"/>
                </a:solidFill>
                <a:latin typeface="Cambria"/>
                <a:cs typeface="Cambria"/>
              </a:rPr>
              <a:t>ti</a:t>
            </a:r>
            <a:r>
              <a:rPr sz="1200" spc="10" dirty="0">
                <a:solidFill>
                  <a:srgbClr val="D9D9D9"/>
                </a:solidFill>
                <a:latin typeface="Cambria"/>
                <a:cs typeface="Cambria"/>
              </a:rPr>
              <a:t>on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26513" y="3937254"/>
            <a:ext cx="7931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 marR="5080" indent="-160655">
              <a:lnSpc>
                <a:spcPct val="100000"/>
              </a:lnSpc>
              <a:spcBef>
                <a:spcPts val="100"/>
              </a:spcBef>
            </a:pPr>
            <a:r>
              <a:rPr sz="1200" spc="25" dirty="0">
                <a:solidFill>
                  <a:srgbClr val="D9D9D9"/>
                </a:solidFill>
                <a:latin typeface="Cambria"/>
                <a:cs typeface="Cambria"/>
              </a:rPr>
              <a:t>Inco</a:t>
            </a:r>
            <a:r>
              <a:rPr sz="1200" spc="45" dirty="0">
                <a:solidFill>
                  <a:srgbClr val="D9D9D9"/>
                </a:solidFill>
                <a:latin typeface="Cambria"/>
                <a:cs typeface="Cambria"/>
              </a:rPr>
              <a:t>m</a:t>
            </a:r>
            <a:r>
              <a:rPr sz="1200" spc="25" dirty="0">
                <a:solidFill>
                  <a:srgbClr val="D9D9D9"/>
                </a:solidFill>
                <a:latin typeface="Cambria"/>
                <a:cs typeface="Cambria"/>
              </a:rPr>
              <a:t>p</a:t>
            </a:r>
            <a:r>
              <a:rPr sz="1200" spc="40" dirty="0">
                <a:solidFill>
                  <a:srgbClr val="D9D9D9"/>
                </a:solidFill>
                <a:latin typeface="Cambria"/>
                <a:cs typeface="Cambria"/>
              </a:rPr>
              <a:t>l</a:t>
            </a:r>
            <a:r>
              <a:rPr sz="1200" spc="20" dirty="0">
                <a:solidFill>
                  <a:srgbClr val="D9D9D9"/>
                </a:solidFill>
                <a:latin typeface="Cambria"/>
                <a:cs typeface="Cambria"/>
              </a:rPr>
              <a:t>ete  </a:t>
            </a:r>
            <a:r>
              <a:rPr sz="1200" spc="45" dirty="0">
                <a:solidFill>
                  <a:srgbClr val="D9D9D9"/>
                </a:solidFill>
                <a:latin typeface="Cambria"/>
                <a:cs typeface="Cambria"/>
              </a:rPr>
              <a:t>higher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56788" y="3937254"/>
            <a:ext cx="1663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32080">
              <a:lnSpc>
                <a:spcPct val="100000"/>
              </a:lnSpc>
              <a:spcBef>
                <a:spcPts val="100"/>
              </a:spcBef>
              <a:tabLst>
                <a:tab pos="836930" algn="l"/>
                <a:tab pos="892175" algn="l"/>
              </a:tabLst>
            </a:pPr>
            <a:r>
              <a:rPr sz="1200" spc="30" dirty="0">
                <a:solidFill>
                  <a:srgbClr val="D9D9D9"/>
                </a:solidFill>
                <a:latin typeface="Cambria"/>
                <a:cs typeface="Cambria"/>
              </a:rPr>
              <a:t>Lower	</a:t>
            </a:r>
            <a:r>
              <a:rPr sz="1200" spc="40" dirty="0">
                <a:solidFill>
                  <a:srgbClr val="D9D9D9"/>
                </a:solidFill>
                <a:latin typeface="Cambria"/>
                <a:cs typeface="Cambria"/>
              </a:rPr>
              <a:t>Secondary</a:t>
            </a:r>
            <a:r>
              <a:rPr sz="1200" spc="-3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spc="-254" dirty="0">
                <a:solidFill>
                  <a:srgbClr val="D9D9D9"/>
                </a:solidFill>
                <a:latin typeface="Cambria"/>
                <a:cs typeface="Cambria"/>
              </a:rPr>
              <a:t>/ </a:t>
            </a:r>
            <a:r>
              <a:rPr sz="1200" spc="-25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spc="25" dirty="0">
                <a:solidFill>
                  <a:srgbClr val="D9D9D9"/>
                </a:solidFill>
                <a:latin typeface="Cambria"/>
                <a:cs typeface="Cambria"/>
              </a:rPr>
              <a:t>secondary		secondary</a:t>
            </a:r>
            <a:endParaRPr sz="1200">
              <a:latin typeface="Cambria"/>
              <a:cs typeface="Cambria"/>
            </a:endParaRPr>
          </a:p>
          <a:p>
            <a:pPr marL="1003300">
              <a:lnSpc>
                <a:spcPts val="1435"/>
              </a:lnSpc>
            </a:pPr>
            <a:r>
              <a:rPr sz="1200" spc="30" dirty="0">
                <a:solidFill>
                  <a:srgbClr val="D9D9D9"/>
                </a:solidFill>
                <a:latin typeface="Cambria"/>
                <a:cs typeface="Cambria"/>
              </a:rPr>
              <a:t>special</a:t>
            </a:r>
            <a:endParaRPr sz="1200">
              <a:latin typeface="Cambria"/>
              <a:cs typeface="Cambria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167383" y="1854707"/>
            <a:ext cx="3180080" cy="936625"/>
            <a:chOff x="1167383" y="1854707"/>
            <a:chExt cx="3180080" cy="936625"/>
          </a:xfrm>
        </p:grpSpPr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67383" y="1854707"/>
              <a:ext cx="3179826" cy="61188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82495" y="2179319"/>
              <a:ext cx="2064258" cy="61188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353311" y="1926462"/>
            <a:ext cx="2721610" cy="6737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25"/>
              </a:spcBef>
            </a:pPr>
            <a:r>
              <a:rPr sz="2100" b="1" spc="300" dirty="0">
                <a:solidFill>
                  <a:srgbClr val="F1F1F1"/>
                </a:solidFill>
                <a:latin typeface="Cambria"/>
                <a:cs typeface="Cambria"/>
              </a:rPr>
              <a:t>EDUCATION</a:t>
            </a:r>
            <a:r>
              <a:rPr sz="2100" b="1" spc="254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265" dirty="0">
                <a:solidFill>
                  <a:srgbClr val="F1F1F1"/>
                </a:solidFill>
                <a:latin typeface="Cambria"/>
                <a:cs typeface="Cambria"/>
              </a:rPr>
              <a:t>TYPE</a:t>
            </a:r>
            <a:endParaRPr sz="2100">
              <a:latin typeface="Cambria"/>
              <a:cs typeface="Cambria"/>
            </a:endParaRPr>
          </a:p>
          <a:p>
            <a:pPr marR="3810" algn="ctr">
              <a:lnSpc>
                <a:spcPct val="100000"/>
              </a:lnSpc>
              <a:spcBef>
                <a:spcPts val="35"/>
              </a:spcBef>
            </a:pPr>
            <a:r>
              <a:rPr sz="2100" b="1" spc="105" dirty="0">
                <a:solidFill>
                  <a:srgbClr val="F1F1F1"/>
                </a:solidFill>
                <a:latin typeface="Cambria"/>
                <a:cs typeface="Cambria"/>
              </a:rPr>
              <a:t>Distribution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22391" y="1847088"/>
            <a:ext cx="6598920" cy="2735580"/>
            <a:chOff x="5422391" y="1847088"/>
            <a:chExt cx="6598920" cy="2735580"/>
          </a:xfrm>
        </p:grpSpPr>
        <p:sp>
          <p:nvSpPr>
            <p:cNvPr id="30" name="object 30"/>
            <p:cNvSpPr/>
            <p:nvPr/>
          </p:nvSpPr>
          <p:spPr>
            <a:xfrm>
              <a:off x="5422391" y="1847088"/>
              <a:ext cx="6598920" cy="2735580"/>
            </a:xfrm>
            <a:custGeom>
              <a:avLst/>
              <a:gdLst/>
              <a:ahLst/>
              <a:cxnLst/>
              <a:rect l="l" t="t" r="r" b="b"/>
              <a:pathLst>
                <a:path w="6598920" h="2735579">
                  <a:moveTo>
                    <a:pt x="6598919" y="0"/>
                  </a:moveTo>
                  <a:lnTo>
                    <a:pt x="0" y="0"/>
                  </a:lnTo>
                  <a:lnTo>
                    <a:pt x="0" y="2735580"/>
                  </a:lnTo>
                  <a:lnTo>
                    <a:pt x="6598919" y="2735580"/>
                  </a:lnTo>
                  <a:lnTo>
                    <a:pt x="659891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599" y="3357118"/>
              <a:ext cx="6320028" cy="9525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599" y="3162046"/>
              <a:ext cx="6320028" cy="952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599" y="2965450"/>
              <a:ext cx="6320028" cy="952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599" y="3552189"/>
              <a:ext cx="6320028" cy="95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57773" y="2380234"/>
              <a:ext cx="6329553" cy="137655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599" y="2575306"/>
              <a:ext cx="6320028" cy="952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62599" y="2770377"/>
              <a:ext cx="6320028" cy="952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57671" y="2385060"/>
              <a:ext cx="5926074" cy="137617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5827775" y="2487168"/>
              <a:ext cx="5788660" cy="1264920"/>
            </a:xfrm>
            <a:custGeom>
              <a:avLst/>
              <a:gdLst/>
              <a:ahLst/>
              <a:cxnLst/>
              <a:rect l="l" t="t" r="r" b="b"/>
              <a:pathLst>
                <a:path w="5788659" h="1264920">
                  <a:moveTo>
                    <a:pt x="702564" y="813816"/>
                  </a:moveTo>
                  <a:lnTo>
                    <a:pt x="871727" y="813816"/>
                  </a:lnTo>
                  <a:lnTo>
                    <a:pt x="871727" y="1264920"/>
                  </a:lnTo>
                  <a:lnTo>
                    <a:pt x="702564" y="1264920"/>
                  </a:lnTo>
                  <a:lnTo>
                    <a:pt x="702564" y="813816"/>
                  </a:lnTo>
                  <a:close/>
                </a:path>
                <a:path w="5788659" h="1264920">
                  <a:moveTo>
                    <a:pt x="4916424" y="0"/>
                  </a:moveTo>
                  <a:lnTo>
                    <a:pt x="5085588" y="0"/>
                  </a:lnTo>
                  <a:lnTo>
                    <a:pt x="5085588" y="1264920"/>
                  </a:lnTo>
                  <a:lnTo>
                    <a:pt x="4916424" y="1264920"/>
                  </a:lnTo>
                  <a:lnTo>
                    <a:pt x="4916424" y="0"/>
                  </a:lnTo>
                  <a:close/>
                </a:path>
                <a:path w="5788659" h="1264920">
                  <a:moveTo>
                    <a:pt x="0" y="1263396"/>
                  </a:moveTo>
                  <a:lnTo>
                    <a:pt x="170687" y="1263396"/>
                  </a:lnTo>
                  <a:lnTo>
                    <a:pt x="170687" y="1264920"/>
                  </a:lnTo>
                  <a:lnTo>
                    <a:pt x="0" y="1264920"/>
                  </a:lnTo>
                  <a:lnTo>
                    <a:pt x="0" y="1263396"/>
                  </a:lnTo>
                  <a:close/>
                </a:path>
                <a:path w="5788659" h="1264920">
                  <a:moveTo>
                    <a:pt x="1405127" y="1242060"/>
                  </a:moveTo>
                  <a:lnTo>
                    <a:pt x="1574292" y="1242060"/>
                  </a:lnTo>
                  <a:lnTo>
                    <a:pt x="1574292" y="1264920"/>
                  </a:lnTo>
                  <a:lnTo>
                    <a:pt x="1405127" y="1264920"/>
                  </a:lnTo>
                  <a:lnTo>
                    <a:pt x="1405127" y="1242060"/>
                  </a:lnTo>
                  <a:close/>
                </a:path>
                <a:path w="5788659" h="1264920">
                  <a:moveTo>
                    <a:pt x="2810255" y="1260348"/>
                  </a:moveTo>
                  <a:lnTo>
                    <a:pt x="2979420" y="1260348"/>
                  </a:lnTo>
                  <a:lnTo>
                    <a:pt x="2979420" y="1264920"/>
                  </a:lnTo>
                  <a:lnTo>
                    <a:pt x="2810255" y="1264920"/>
                  </a:lnTo>
                  <a:lnTo>
                    <a:pt x="2810255" y="1260348"/>
                  </a:lnTo>
                  <a:close/>
                </a:path>
                <a:path w="5788659" h="1264920">
                  <a:moveTo>
                    <a:pt x="3511296" y="1243584"/>
                  </a:moveTo>
                  <a:lnTo>
                    <a:pt x="3680459" y="1243584"/>
                  </a:lnTo>
                  <a:lnTo>
                    <a:pt x="3680459" y="1264920"/>
                  </a:lnTo>
                  <a:lnTo>
                    <a:pt x="3511296" y="1264920"/>
                  </a:lnTo>
                  <a:lnTo>
                    <a:pt x="3511296" y="1243584"/>
                  </a:lnTo>
                  <a:close/>
                </a:path>
                <a:path w="5788659" h="1264920">
                  <a:moveTo>
                    <a:pt x="4213859" y="1261872"/>
                  </a:moveTo>
                  <a:lnTo>
                    <a:pt x="4383024" y="1261872"/>
                  </a:lnTo>
                  <a:lnTo>
                    <a:pt x="4383024" y="1264920"/>
                  </a:lnTo>
                  <a:lnTo>
                    <a:pt x="4213859" y="1264920"/>
                  </a:lnTo>
                  <a:lnTo>
                    <a:pt x="4213859" y="1261872"/>
                  </a:lnTo>
                  <a:close/>
                </a:path>
                <a:path w="5788659" h="1264920">
                  <a:moveTo>
                    <a:pt x="5618988" y="1139952"/>
                  </a:moveTo>
                  <a:lnTo>
                    <a:pt x="5788152" y="1139952"/>
                  </a:lnTo>
                  <a:lnTo>
                    <a:pt x="5788152" y="1264920"/>
                  </a:lnTo>
                  <a:lnTo>
                    <a:pt x="5618988" y="1264920"/>
                  </a:lnTo>
                  <a:lnTo>
                    <a:pt x="5618988" y="1139952"/>
                  </a:lnTo>
                  <a:close/>
                </a:path>
              </a:pathLst>
            </a:custGeom>
            <a:ln w="9525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347586" y="3045714"/>
            <a:ext cx="535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23</a:t>
            </a:r>
            <a:r>
              <a:rPr sz="1200" spc="20" dirty="0">
                <a:solidFill>
                  <a:srgbClr val="BEBEBE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BEBEBE"/>
                </a:solidFill>
                <a:latin typeface="Cambria"/>
                <a:cs typeface="Cambria"/>
              </a:rPr>
              <a:t>1</a:t>
            </a: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2</a:t>
            </a:r>
            <a:r>
              <a:rPr sz="1200" spc="-70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306682" y="3372103"/>
            <a:ext cx="4508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6</a:t>
            </a:r>
            <a:r>
              <a:rPr sz="1200" spc="20" dirty="0">
                <a:solidFill>
                  <a:srgbClr val="BEBEBE"/>
                </a:solidFill>
                <a:latin typeface="Cambria"/>
                <a:cs typeface="Cambria"/>
              </a:rPr>
              <a:t>.</a:t>
            </a:r>
            <a:r>
              <a:rPr sz="1200" spc="70" dirty="0">
                <a:solidFill>
                  <a:srgbClr val="BEBEBE"/>
                </a:solidFill>
                <a:latin typeface="Cambria"/>
                <a:cs typeface="Cambria"/>
              </a:rPr>
              <a:t>4</a:t>
            </a:r>
            <a:r>
              <a:rPr sz="1200" dirty="0">
                <a:solidFill>
                  <a:srgbClr val="BEBEBE"/>
                </a:solidFill>
                <a:latin typeface="Cambria"/>
                <a:cs typeface="Cambria"/>
              </a:rPr>
              <a:t>2</a:t>
            </a:r>
            <a:r>
              <a:rPr sz="1200" spc="-70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1200">
              <a:latin typeface="Cambria"/>
              <a:cs typeface="Cambria"/>
            </a:endParaRPr>
          </a:p>
        </p:txBody>
      </p:sp>
      <p:graphicFrame>
        <p:nvGraphicFramePr>
          <p:cNvPr id="42" name="object 42"/>
          <p:cNvGraphicFramePr>
            <a:graphicFrameLocks noGrp="1"/>
          </p:cNvGraphicFramePr>
          <p:nvPr/>
        </p:nvGraphicFramePr>
        <p:xfrm>
          <a:off x="5562536" y="3488134"/>
          <a:ext cx="6327138" cy="5471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7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57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4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9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677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891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6891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667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6041">
                <a:tc>
                  <a:txBody>
                    <a:bodyPr/>
                    <a:lstStyle/>
                    <a:p>
                      <a:pPr marR="259079" algn="ctr">
                        <a:lnSpc>
                          <a:spcPts val="1355"/>
                        </a:lnSpc>
                        <a:spcBef>
                          <a:spcPts val="165"/>
                        </a:spcBef>
                      </a:pPr>
                      <a:r>
                        <a:rPr sz="1200" spc="5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0.04%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20955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405130">
                        <a:lnSpc>
                          <a:spcPts val="1425"/>
                        </a:lnSpc>
                        <a:tabLst>
                          <a:tab pos="1107440" algn="l"/>
                        </a:tabLst>
                      </a:pPr>
                      <a:r>
                        <a:rPr sz="1200" spc="-5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.</a:t>
                      </a:r>
                      <a:r>
                        <a:rPr sz="1200" spc="-5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2</a:t>
                      </a:r>
                      <a:r>
                        <a:rPr sz="1200" spc="5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%	</a:t>
                      </a:r>
                      <a:r>
                        <a:rPr sz="1800" baseline="11574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2.</a:t>
                      </a:r>
                      <a:r>
                        <a:rPr sz="1800" spc="7" baseline="11574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9</a:t>
                      </a:r>
                      <a:r>
                        <a:rPr sz="1800" baseline="11574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6</a:t>
                      </a:r>
                      <a:endParaRPr sz="1800" baseline="11574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>
                        <a:lnSpc>
                          <a:spcPts val="1395"/>
                        </a:lnSpc>
                        <a:spcBef>
                          <a:spcPts val="130"/>
                        </a:spcBef>
                        <a:tabLst>
                          <a:tab pos="405130" algn="l"/>
                        </a:tabLst>
                      </a:pPr>
                      <a:r>
                        <a:rPr sz="1800" spc="-104" baseline="18518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%	</a:t>
                      </a:r>
                      <a:r>
                        <a:rPr sz="1200" spc="5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0.28%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1651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5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1.09%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635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R="257810" algn="ctr">
                        <a:lnSpc>
                          <a:spcPts val="1370"/>
                        </a:lnSpc>
                        <a:spcBef>
                          <a:spcPts val="150"/>
                        </a:spcBef>
                      </a:pPr>
                      <a:r>
                        <a:rPr sz="1200" spc="5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0.15%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1905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4283D2"/>
                      </a:solidFill>
                      <a:prstDash val="solid"/>
                    </a:lnR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283D2"/>
                      </a:solidFill>
                      <a:prstDash val="solid"/>
                    </a:lnL>
                    <a:lnR w="9525">
                      <a:solidFill>
                        <a:srgbClr val="4283D2"/>
                      </a:solidFill>
                      <a:prstDash val="solid"/>
                    </a:lnR>
                    <a:lnT w="9525">
                      <a:solidFill>
                        <a:srgbClr val="4283D2"/>
                      </a:solidFill>
                      <a:prstDash val="solid"/>
                    </a:lnT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4283D2"/>
                      </a:solidFill>
                      <a:prstDash val="solid"/>
                    </a:lnL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218">
                <a:tc>
                  <a:txBody>
                    <a:bodyPr/>
                    <a:lstStyle/>
                    <a:p>
                      <a:pPr marR="256540" algn="ctr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43180" marR="3175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575945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R="255904" algn="ctr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43180">
                        <a:lnSpc>
                          <a:spcPts val="1360"/>
                        </a:lnSpc>
                        <a:spcBef>
                          <a:spcPts val="770"/>
                        </a:spcBef>
                      </a:pPr>
                      <a:r>
                        <a:rPr sz="1200" dirty="0">
                          <a:solidFill>
                            <a:srgbClr val="BEBEBE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97790" marB="0"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3" name="object 43"/>
          <p:cNvSpPr txBox="1"/>
          <p:nvPr/>
        </p:nvSpPr>
        <p:spPr>
          <a:xfrm>
            <a:off x="5563361" y="4129532"/>
            <a:ext cx="2028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110" marR="5080" indent="-106045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BEBEBE"/>
                </a:solidFill>
                <a:latin typeface="Cambria"/>
                <a:cs typeface="Cambria"/>
              </a:rPr>
              <a:t>Academic</a:t>
            </a:r>
            <a:r>
              <a:rPr sz="1200" spc="24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60" dirty="0">
                <a:solidFill>
                  <a:srgbClr val="BEBEBE"/>
                </a:solidFill>
                <a:latin typeface="Cambria"/>
                <a:cs typeface="Cambria"/>
              </a:rPr>
              <a:t>Higher</a:t>
            </a:r>
            <a:r>
              <a:rPr sz="1200" spc="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30" dirty="0">
                <a:solidFill>
                  <a:srgbClr val="BEBEBE"/>
                </a:solidFill>
                <a:latin typeface="Cambria"/>
                <a:cs typeface="Cambria"/>
              </a:rPr>
              <a:t>education </a:t>
            </a:r>
            <a:r>
              <a:rPr sz="1200" spc="-25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20" dirty="0">
                <a:solidFill>
                  <a:srgbClr val="BEBEBE"/>
                </a:solidFill>
                <a:latin typeface="Cambria"/>
                <a:cs typeface="Cambria"/>
              </a:rPr>
              <a:t>degree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18806" y="4129532"/>
            <a:ext cx="1306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BEBEBE"/>
                </a:solidFill>
                <a:latin typeface="Cambria"/>
                <a:cs typeface="Cambria"/>
              </a:rPr>
              <a:t>Incomplete</a:t>
            </a:r>
            <a:r>
              <a:rPr sz="1200" spc="1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45" dirty="0">
                <a:solidFill>
                  <a:srgbClr val="BEBEBE"/>
                </a:solidFill>
                <a:latin typeface="Cambria"/>
                <a:cs typeface="Cambria"/>
              </a:rPr>
              <a:t>higher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171558" y="4129532"/>
            <a:ext cx="1210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30" dirty="0">
                <a:solidFill>
                  <a:srgbClr val="BEBEBE"/>
                </a:solidFill>
                <a:latin typeface="Cambria"/>
                <a:cs typeface="Cambria"/>
              </a:rPr>
              <a:t>Lower</a:t>
            </a:r>
            <a:r>
              <a:rPr sz="1200" spc="10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25" dirty="0">
                <a:solidFill>
                  <a:srgbClr val="BEBEBE"/>
                </a:solidFill>
                <a:latin typeface="Cambria"/>
                <a:cs typeface="Cambria"/>
              </a:rPr>
              <a:t>secondary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554969" y="4129532"/>
            <a:ext cx="1252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7010">
              <a:lnSpc>
                <a:spcPct val="100000"/>
              </a:lnSpc>
              <a:spcBef>
                <a:spcPts val="100"/>
              </a:spcBef>
            </a:pPr>
            <a:r>
              <a:rPr sz="1200" spc="40" dirty="0">
                <a:solidFill>
                  <a:srgbClr val="BEBEBE"/>
                </a:solidFill>
                <a:latin typeface="Cambria"/>
                <a:cs typeface="Cambria"/>
              </a:rPr>
              <a:t>Secondary </a:t>
            </a:r>
            <a:r>
              <a:rPr sz="1200" spc="-254" dirty="0">
                <a:solidFill>
                  <a:srgbClr val="BEBEBE"/>
                </a:solidFill>
                <a:latin typeface="Cambria"/>
                <a:cs typeface="Cambria"/>
              </a:rPr>
              <a:t>/ </a:t>
            </a:r>
            <a:r>
              <a:rPr sz="1200" spc="-24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25" dirty="0">
                <a:solidFill>
                  <a:srgbClr val="BEBEBE"/>
                </a:solidFill>
                <a:latin typeface="Cambria"/>
                <a:cs typeface="Cambria"/>
              </a:rPr>
              <a:t>secondary</a:t>
            </a:r>
            <a:r>
              <a:rPr sz="1200" spc="5" dirty="0">
                <a:solidFill>
                  <a:srgbClr val="BEBEBE"/>
                </a:solidFill>
                <a:latin typeface="Cambria"/>
                <a:cs typeface="Cambria"/>
              </a:rPr>
              <a:t> </a:t>
            </a:r>
            <a:r>
              <a:rPr sz="1200" spc="30" dirty="0">
                <a:solidFill>
                  <a:srgbClr val="BEBEBE"/>
                </a:solidFill>
                <a:latin typeface="Cambria"/>
                <a:cs typeface="Cambria"/>
              </a:rPr>
              <a:t>special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30720" y="1891030"/>
            <a:ext cx="4568190" cy="55054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850" b="1" spc="15" dirty="0">
                <a:solidFill>
                  <a:srgbClr val="D9D9D9"/>
                </a:solidFill>
                <a:latin typeface="Cambria"/>
                <a:cs typeface="Cambria"/>
              </a:rPr>
              <a:t>Segmented</a:t>
            </a:r>
            <a:r>
              <a:rPr sz="1850" b="1" spc="7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850" b="1" spc="25" dirty="0">
                <a:solidFill>
                  <a:srgbClr val="D9D9D9"/>
                </a:solidFill>
                <a:latin typeface="Cambria"/>
                <a:cs typeface="Cambria"/>
              </a:rPr>
              <a:t>Education</a:t>
            </a:r>
            <a:r>
              <a:rPr sz="1850" b="1" spc="8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850" b="1" spc="-25" dirty="0">
                <a:solidFill>
                  <a:srgbClr val="D9D9D9"/>
                </a:solidFill>
                <a:latin typeface="Cambria"/>
                <a:cs typeface="Cambria"/>
              </a:rPr>
              <a:t>Type</a:t>
            </a:r>
            <a:r>
              <a:rPr sz="1850" b="1" spc="9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850" b="1" spc="-10" dirty="0">
                <a:solidFill>
                  <a:srgbClr val="D9D9D9"/>
                </a:solidFill>
                <a:latin typeface="Cambria"/>
                <a:cs typeface="Cambria"/>
              </a:rPr>
              <a:t>distribution</a:t>
            </a:r>
            <a:endParaRPr sz="1850">
              <a:latin typeface="Cambria"/>
              <a:cs typeface="Cambria"/>
            </a:endParaRPr>
          </a:p>
          <a:p>
            <a:pPr marR="5080" algn="r">
              <a:lnSpc>
                <a:spcPct val="100000"/>
              </a:lnSpc>
              <a:spcBef>
                <a:spcPts val="185"/>
              </a:spcBef>
            </a:pPr>
            <a:r>
              <a:rPr sz="1200" spc="5" dirty="0">
                <a:solidFill>
                  <a:srgbClr val="BEBEBE"/>
                </a:solidFill>
                <a:latin typeface="Cambria"/>
                <a:cs typeface="Cambria"/>
              </a:rPr>
              <a:t>64.73%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422391" y="1847088"/>
            <a:ext cx="6598920" cy="2735580"/>
          </a:xfrm>
          <a:custGeom>
            <a:avLst/>
            <a:gdLst/>
            <a:ahLst/>
            <a:cxnLst/>
            <a:rect l="l" t="t" r="r" b="b"/>
            <a:pathLst>
              <a:path w="6598920" h="2735579">
                <a:moveTo>
                  <a:pt x="0" y="2735580"/>
                </a:moveTo>
                <a:lnTo>
                  <a:pt x="6598919" y="2735580"/>
                </a:lnTo>
                <a:lnTo>
                  <a:pt x="6598919" y="0"/>
                </a:lnTo>
                <a:lnTo>
                  <a:pt x="0" y="0"/>
                </a:lnTo>
                <a:lnTo>
                  <a:pt x="0" y="2735580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100"/>
              </a:spcBef>
            </a:pPr>
            <a:r>
              <a:rPr spc="175" dirty="0"/>
              <a:t>Insights-Univariate</a:t>
            </a:r>
            <a:r>
              <a:rPr spc="204" dirty="0"/>
              <a:t> </a:t>
            </a:r>
            <a:r>
              <a:rPr spc="160" dirty="0"/>
              <a:t>and</a:t>
            </a:r>
            <a:r>
              <a:rPr spc="185" dirty="0"/>
              <a:t> </a:t>
            </a:r>
            <a:r>
              <a:rPr spc="155" dirty="0"/>
              <a:t>Segmented</a:t>
            </a:r>
            <a:r>
              <a:rPr spc="-15" dirty="0"/>
              <a:t> </a:t>
            </a:r>
            <a:r>
              <a:rPr spc="17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80668" y="5479138"/>
            <a:ext cx="434149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majority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0668" y="5692497"/>
            <a:ext cx="3669029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business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entity-3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 at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time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0668" y="5905858"/>
            <a:ext cx="430212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issuing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loans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1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themselves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0668" y="6119217"/>
            <a:ext cx="68580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bank.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24725" y="5493629"/>
            <a:ext cx="3867150" cy="974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05"/>
              </a:lnSpc>
              <a:spcBef>
                <a:spcPts val="100"/>
              </a:spcBef>
            </a:pP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Maximum</a:t>
            </a:r>
            <a:r>
              <a:rPr sz="19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40" dirty="0">
                <a:solidFill>
                  <a:srgbClr val="FFFFFF"/>
                </a:solidFill>
                <a:latin typeface="Cambria"/>
                <a:cs typeface="Cambria"/>
              </a:rPr>
              <a:t>defaulters:</a:t>
            </a:r>
            <a:endParaRPr sz="1900">
              <a:latin typeface="Cambria"/>
              <a:cs typeface="Cambria"/>
            </a:endParaRPr>
          </a:p>
          <a:p>
            <a:pPr marL="12700">
              <a:lnSpc>
                <a:spcPts val="1730"/>
              </a:lnSpc>
            </a:pPr>
            <a:r>
              <a:rPr sz="1900" i="1" spc="90" dirty="0">
                <a:solidFill>
                  <a:srgbClr val="FFFFFF"/>
                </a:solidFill>
                <a:latin typeface="Cambria"/>
                <a:cs typeface="Cambria"/>
              </a:rPr>
              <a:t>Business</a:t>
            </a:r>
            <a:r>
              <a:rPr sz="19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40" dirty="0">
                <a:solidFill>
                  <a:srgbClr val="FFFFFF"/>
                </a:solidFill>
                <a:latin typeface="Cambria"/>
                <a:cs typeface="Cambria"/>
              </a:rPr>
              <a:t>entity-3</a:t>
            </a:r>
            <a:endParaRPr sz="1900">
              <a:latin typeface="Cambria"/>
              <a:cs typeface="Cambria"/>
            </a:endParaRPr>
          </a:p>
          <a:p>
            <a:pPr marL="12700" marR="5080">
              <a:lnSpc>
                <a:spcPct val="75800"/>
              </a:lnSpc>
              <a:spcBef>
                <a:spcPts val="275"/>
              </a:spcBef>
            </a:pP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900" i="1" spc="70" dirty="0">
                <a:solidFill>
                  <a:srgbClr val="FFFFFF"/>
                </a:solidFill>
                <a:latin typeface="Cambria"/>
                <a:cs typeface="Cambria"/>
              </a:rPr>
              <a:t> minimum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0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19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-1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9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35" dirty="0">
                <a:solidFill>
                  <a:srgbClr val="FFFFFF"/>
                </a:solidFill>
                <a:latin typeface="Cambria"/>
                <a:cs typeface="Cambria"/>
              </a:rPr>
              <a:t>defaulters: </a:t>
            </a:r>
            <a:r>
              <a:rPr sz="1900" i="1" spc="-4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Business</a:t>
            </a:r>
            <a:r>
              <a:rPr sz="1900" i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55" dirty="0">
                <a:solidFill>
                  <a:srgbClr val="FFFFFF"/>
                </a:solidFill>
                <a:latin typeface="Cambria"/>
                <a:cs typeface="Cambria"/>
              </a:rPr>
              <a:t>entity</a:t>
            </a:r>
            <a:r>
              <a:rPr sz="19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900" i="1" spc="30" dirty="0">
                <a:solidFill>
                  <a:srgbClr val="FFFFFF"/>
                </a:solidFill>
                <a:latin typeface="Cambria"/>
                <a:cs typeface="Cambria"/>
              </a:rPr>
              <a:t>-1.</a:t>
            </a:r>
            <a:endParaRPr sz="19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05384" y="1772411"/>
            <a:ext cx="5329555" cy="3456940"/>
            <a:chOff x="405384" y="1772411"/>
            <a:chExt cx="5329555" cy="34569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384" y="1772411"/>
              <a:ext cx="5329428" cy="345643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45592" y="2351531"/>
              <a:ext cx="5049520" cy="1173480"/>
            </a:xfrm>
            <a:custGeom>
              <a:avLst/>
              <a:gdLst/>
              <a:ahLst/>
              <a:cxnLst/>
              <a:rect l="l" t="t" r="r" b="b"/>
              <a:pathLst>
                <a:path w="5049520" h="1173479">
                  <a:moveTo>
                    <a:pt x="0" y="1173479"/>
                  </a:moveTo>
                  <a:lnTo>
                    <a:pt x="5049012" y="1173479"/>
                  </a:lnTo>
                </a:path>
                <a:path w="5049520" h="1173479">
                  <a:moveTo>
                    <a:pt x="0" y="938783"/>
                  </a:moveTo>
                  <a:lnTo>
                    <a:pt x="5049012" y="938783"/>
                  </a:lnTo>
                </a:path>
                <a:path w="5049520" h="1173479">
                  <a:moveTo>
                    <a:pt x="0" y="704088"/>
                  </a:moveTo>
                  <a:lnTo>
                    <a:pt x="5049012" y="704088"/>
                  </a:lnTo>
                </a:path>
                <a:path w="5049520" h="1173479">
                  <a:moveTo>
                    <a:pt x="0" y="469391"/>
                  </a:moveTo>
                  <a:lnTo>
                    <a:pt x="5049012" y="469391"/>
                  </a:lnTo>
                </a:path>
                <a:path w="5049520" h="1173479">
                  <a:moveTo>
                    <a:pt x="0" y="234695"/>
                  </a:moveTo>
                  <a:lnTo>
                    <a:pt x="5049012" y="234695"/>
                  </a:lnTo>
                </a:path>
                <a:path w="5049520" h="1173479">
                  <a:moveTo>
                    <a:pt x="0" y="0"/>
                  </a:moveTo>
                  <a:lnTo>
                    <a:pt x="504901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260" y="2711195"/>
              <a:ext cx="473811" cy="105613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0703" y="3614927"/>
              <a:ext cx="475653" cy="1524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5147" y="3025101"/>
              <a:ext cx="475653" cy="74222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1116" y="3587546"/>
              <a:ext cx="473811" cy="17978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75560" y="3438118"/>
              <a:ext cx="475653" cy="32920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80004" y="3544785"/>
              <a:ext cx="475653" cy="22254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5972" y="3630129"/>
              <a:ext cx="473811" cy="1371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90416" y="3555530"/>
              <a:ext cx="475653" cy="2117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94860" y="2455163"/>
              <a:ext cx="475653" cy="131216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0828" y="3557016"/>
              <a:ext cx="473811" cy="2103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511" y="2708147"/>
              <a:ext cx="258318" cy="105232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73479" y="3613404"/>
              <a:ext cx="258318" cy="14858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7923" y="3023615"/>
              <a:ext cx="258318" cy="73685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182367" y="3584447"/>
              <a:ext cx="259842" cy="17754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88335" y="3436594"/>
              <a:ext cx="256806" cy="3238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192779" y="3541776"/>
              <a:ext cx="258318" cy="22021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97224" y="3627119"/>
              <a:ext cx="259841" cy="13487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01668" y="3553967"/>
              <a:ext cx="259841" cy="2080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707636" y="2452115"/>
              <a:ext cx="256844" cy="13083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212080" y="3555491"/>
              <a:ext cx="259841" cy="20650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45592" y="3758183"/>
              <a:ext cx="5049520" cy="0"/>
            </a:xfrm>
            <a:custGeom>
              <a:avLst/>
              <a:gdLst/>
              <a:ahLst/>
              <a:cxnLst/>
              <a:rect l="l" t="t" r="r" b="b"/>
              <a:pathLst>
                <a:path w="5049520">
                  <a:moveTo>
                    <a:pt x="0" y="0"/>
                  </a:moveTo>
                  <a:lnTo>
                    <a:pt x="5049012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26363" y="2457069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8924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131417" y="3362071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1210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36522" y="2771902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6240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141220" y="3334003"/>
            <a:ext cx="3556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5" dirty="0">
                <a:solidFill>
                  <a:srgbClr val="D9D9D9"/>
                </a:solidFill>
                <a:latin typeface="Cambria"/>
                <a:cs typeface="Cambria"/>
              </a:rPr>
              <a:t>1450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646298" y="3185286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2717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51377" y="3291078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1817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656329" y="3375736"/>
            <a:ext cx="3543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1090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61409" y="3302330"/>
            <a:ext cx="35433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1716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623561" y="2201113"/>
            <a:ext cx="43942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11101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171185" y="3304159"/>
            <a:ext cx="35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1704</a:t>
            </a:r>
            <a:endParaRPr sz="1200">
              <a:latin typeface="Cambria"/>
              <a:cs typeface="Cambri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22135" y="1776983"/>
            <a:ext cx="4853940" cy="3341370"/>
            <a:chOff x="522135" y="1776983"/>
            <a:chExt cx="4853940" cy="3341370"/>
          </a:xfrm>
        </p:grpSpPr>
        <p:pic>
          <p:nvPicPr>
            <p:cNvPr id="44" name="object 4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22135" y="3895598"/>
              <a:ext cx="1324825" cy="761619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972944" y="3898519"/>
              <a:ext cx="379095" cy="382270"/>
            </a:xfrm>
            <a:custGeom>
              <a:avLst/>
              <a:gdLst/>
              <a:ahLst/>
              <a:cxnLst/>
              <a:rect l="l" t="t" r="r" b="b"/>
              <a:pathLst>
                <a:path w="379094" h="382270">
                  <a:moveTo>
                    <a:pt x="39878" y="349249"/>
                  </a:moveTo>
                  <a:lnTo>
                    <a:pt x="36068" y="353059"/>
                  </a:lnTo>
                  <a:lnTo>
                    <a:pt x="66293" y="382269"/>
                  </a:lnTo>
                  <a:lnTo>
                    <a:pt x="70104" y="379729"/>
                  </a:lnTo>
                  <a:lnTo>
                    <a:pt x="68706" y="365759"/>
                  </a:lnTo>
                  <a:lnTo>
                    <a:pt x="76783" y="364489"/>
                  </a:lnTo>
                  <a:lnTo>
                    <a:pt x="84264" y="361949"/>
                  </a:lnTo>
                  <a:lnTo>
                    <a:pt x="91174" y="358139"/>
                  </a:lnTo>
                  <a:lnTo>
                    <a:pt x="62041" y="358139"/>
                  </a:lnTo>
                  <a:lnTo>
                    <a:pt x="54625" y="356869"/>
                  </a:lnTo>
                  <a:lnTo>
                    <a:pt x="39878" y="349249"/>
                  </a:lnTo>
                  <a:close/>
                </a:path>
                <a:path w="379094" h="382270">
                  <a:moveTo>
                    <a:pt x="103725" y="309879"/>
                  </a:moveTo>
                  <a:lnTo>
                    <a:pt x="84328" y="309879"/>
                  </a:lnTo>
                  <a:lnTo>
                    <a:pt x="87503" y="311149"/>
                  </a:lnTo>
                  <a:lnTo>
                    <a:pt x="90550" y="311149"/>
                  </a:lnTo>
                  <a:lnTo>
                    <a:pt x="93344" y="312419"/>
                  </a:lnTo>
                  <a:lnTo>
                    <a:pt x="95885" y="314959"/>
                  </a:lnTo>
                  <a:lnTo>
                    <a:pt x="100203" y="320039"/>
                  </a:lnTo>
                  <a:lnTo>
                    <a:pt x="102362" y="325119"/>
                  </a:lnTo>
                  <a:lnTo>
                    <a:pt x="101854" y="337819"/>
                  </a:lnTo>
                  <a:lnTo>
                    <a:pt x="76584" y="358139"/>
                  </a:lnTo>
                  <a:lnTo>
                    <a:pt x="91174" y="358139"/>
                  </a:lnTo>
                  <a:lnTo>
                    <a:pt x="108838" y="327659"/>
                  </a:lnTo>
                  <a:lnTo>
                    <a:pt x="108265" y="321309"/>
                  </a:lnTo>
                  <a:lnTo>
                    <a:pt x="106346" y="314959"/>
                  </a:lnTo>
                  <a:lnTo>
                    <a:pt x="103725" y="309879"/>
                  </a:lnTo>
                  <a:close/>
                </a:path>
                <a:path w="379094" h="382270">
                  <a:moveTo>
                    <a:pt x="37973" y="251459"/>
                  </a:moveTo>
                  <a:lnTo>
                    <a:pt x="34162" y="255269"/>
                  </a:lnTo>
                  <a:lnTo>
                    <a:pt x="36194" y="266699"/>
                  </a:lnTo>
                  <a:lnTo>
                    <a:pt x="30353" y="267969"/>
                  </a:lnTo>
                  <a:lnTo>
                    <a:pt x="25400" y="269239"/>
                  </a:lnTo>
                  <a:lnTo>
                    <a:pt x="21336" y="270509"/>
                  </a:lnTo>
                  <a:lnTo>
                    <a:pt x="17144" y="273049"/>
                  </a:lnTo>
                  <a:lnTo>
                    <a:pt x="13462" y="274319"/>
                  </a:lnTo>
                  <a:lnTo>
                    <a:pt x="10287" y="278129"/>
                  </a:lnTo>
                  <a:lnTo>
                    <a:pt x="5786" y="283209"/>
                  </a:lnTo>
                  <a:lnTo>
                    <a:pt x="2571" y="289559"/>
                  </a:lnTo>
                  <a:lnTo>
                    <a:pt x="642" y="294639"/>
                  </a:lnTo>
                  <a:lnTo>
                    <a:pt x="0" y="300989"/>
                  </a:lnTo>
                  <a:lnTo>
                    <a:pt x="642" y="307339"/>
                  </a:lnTo>
                  <a:lnTo>
                    <a:pt x="24130" y="334009"/>
                  </a:lnTo>
                  <a:lnTo>
                    <a:pt x="32131" y="334009"/>
                  </a:lnTo>
                  <a:lnTo>
                    <a:pt x="36798" y="332739"/>
                  </a:lnTo>
                  <a:lnTo>
                    <a:pt x="42418" y="330199"/>
                  </a:lnTo>
                  <a:lnTo>
                    <a:pt x="48990" y="327659"/>
                  </a:lnTo>
                  <a:lnTo>
                    <a:pt x="56515" y="322579"/>
                  </a:lnTo>
                  <a:lnTo>
                    <a:pt x="62306" y="318769"/>
                  </a:lnTo>
                  <a:lnTo>
                    <a:pt x="23622" y="318769"/>
                  </a:lnTo>
                  <a:lnTo>
                    <a:pt x="20574" y="317499"/>
                  </a:lnTo>
                  <a:lnTo>
                    <a:pt x="17653" y="317499"/>
                  </a:lnTo>
                  <a:lnTo>
                    <a:pt x="14859" y="314959"/>
                  </a:lnTo>
                  <a:lnTo>
                    <a:pt x="8381" y="308609"/>
                  </a:lnTo>
                  <a:lnTo>
                    <a:pt x="6477" y="303529"/>
                  </a:lnTo>
                  <a:lnTo>
                    <a:pt x="6731" y="292099"/>
                  </a:lnTo>
                  <a:lnTo>
                    <a:pt x="9143" y="287019"/>
                  </a:lnTo>
                  <a:lnTo>
                    <a:pt x="13843" y="283209"/>
                  </a:lnTo>
                  <a:lnTo>
                    <a:pt x="19304" y="276859"/>
                  </a:lnTo>
                  <a:lnTo>
                    <a:pt x="26288" y="274319"/>
                  </a:lnTo>
                  <a:lnTo>
                    <a:pt x="61456" y="274319"/>
                  </a:lnTo>
                  <a:lnTo>
                    <a:pt x="37973" y="251459"/>
                  </a:lnTo>
                  <a:close/>
                </a:path>
                <a:path w="379094" h="382270">
                  <a:moveTo>
                    <a:pt x="81025" y="294639"/>
                  </a:moveTo>
                  <a:lnTo>
                    <a:pt x="75946" y="294639"/>
                  </a:lnTo>
                  <a:lnTo>
                    <a:pt x="70485" y="295909"/>
                  </a:lnTo>
                  <a:lnTo>
                    <a:pt x="65986" y="297179"/>
                  </a:lnTo>
                  <a:lnTo>
                    <a:pt x="60499" y="299719"/>
                  </a:lnTo>
                  <a:lnTo>
                    <a:pt x="54036" y="303529"/>
                  </a:lnTo>
                  <a:lnTo>
                    <a:pt x="39116" y="313689"/>
                  </a:lnTo>
                  <a:lnTo>
                    <a:pt x="33655" y="316229"/>
                  </a:lnTo>
                  <a:lnTo>
                    <a:pt x="26797" y="318769"/>
                  </a:lnTo>
                  <a:lnTo>
                    <a:pt x="62306" y="318769"/>
                  </a:lnTo>
                  <a:lnTo>
                    <a:pt x="66167" y="316229"/>
                  </a:lnTo>
                  <a:lnTo>
                    <a:pt x="72898" y="312419"/>
                  </a:lnTo>
                  <a:lnTo>
                    <a:pt x="80772" y="309879"/>
                  </a:lnTo>
                  <a:lnTo>
                    <a:pt x="103725" y="309879"/>
                  </a:lnTo>
                  <a:lnTo>
                    <a:pt x="103070" y="308609"/>
                  </a:lnTo>
                  <a:lnTo>
                    <a:pt x="98425" y="303529"/>
                  </a:lnTo>
                  <a:lnTo>
                    <a:pt x="94615" y="299719"/>
                  </a:lnTo>
                  <a:lnTo>
                    <a:pt x="90297" y="297179"/>
                  </a:lnTo>
                  <a:lnTo>
                    <a:pt x="81025" y="294639"/>
                  </a:lnTo>
                  <a:close/>
                </a:path>
                <a:path w="379094" h="382270">
                  <a:moveTo>
                    <a:pt x="124460" y="234949"/>
                  </a:moveTo>
                  <a:lnTo>
                    <a:pt x="118618" y="234949"/>
                  </a:lnTo>
                  <a:lnTo>
                    <a:pt x="112775" y="236219"/>
                  </a:lnTo>
                  <a:lnTo>
                    <a:pt x="92963" y="266699"/>
                  </a:lnTo>
                  <a:lnTo>
                    <a:pt x="93793" y="274319"/>
                  </a:lnTo>
                  <a:lnTo>
                    <a:pt x="130682" y="306069"/>
                  </a:lnTo>
                  <a:lnTo>
                    <a:pt x="137140" y="306069"/>
                  </a:lnTo>
                  <a:lnTo>
                    <a:pt x="143192" y="303529"/>
                  </a:lnTo>
                  <a:lnTo>
                    <a:pt x="148863" y="300989"/>
                  </a:lnTo>
                  <a:lnTo>
                    <a:pt x="154178" y="295909"/>
                  </a:lnTo>
                  <a:lnTo>
                    <a:pt x="134874" y="295909"/>
                  </a:lnTo>
                  <a:lnTo>
                    <a:pt x="128397" y="294639"/>
                  </a:lnTo>
                  <a:lnTo>
                    <a:pt x="121666" y="290829"/>
                  </a:lnTo>
                  <a:lnTo>
                    <a:pt x="114681" y="283209"/>
                  </a:lnTo>
                  <a:lnTo>
                    <a:pt x="109652" y="278129"/>
                  </a:lnTo>
                  <a:lnTo>
                    <a:pt x="105791" y="273049"/>
                  </a:lnTo>
                  <a:lnTo>
                    <a:pt x="103072" y="266699"/>
                  </a:lnTo>
                  <a:lnTo>
                    <a:pt x="101473" y="261619"/>
                  </a:lnTo>
                  <a:lnTo>
                    <a:pt x="100584" y="255269"/>
                  </a:lnTo>
                  <a:lnTo>
                    <a:pt x="102235" y="251459"/>
                  </a:lnTo>
                  <a:lnTo>
                    <a:pt x="106553" y="246379"/>
                  </a:lnTo>
                  <a:lnTo>
                    <a:pt x="108838" y="243839"/>
                  </a:lnTo>
                  <a:lnTo>
                    <a:pt x="111252" y="242569"/>
                  </a:lnTo>
                  <a:lnTo>
                    <a:pt x="134746" y="242569"/>
                  </a:lnTo>
                  <a:lnTo>
                    <a:pt x="134238" y="241299"/>
                  </a:lnTo>
                  <a:lnTo>
                    <a:pt x="132334" y="238759"/>
                  </a:lnTo>
                  <a:lnTo>
                    <a:pt x="129031" y="236219"/>
                  </a:lnTo>
                  <a:lnTo>
                    <a:pt x="124460" y="234949"/>
                  </a:lnTo>
                  <a:close/>
                </a:path>
                <a:path w="379094" h="382270">
                  <a:moveTo>
                    <a:pt x="157225" y="262889"/>
                  </a:moveTo>
                  <a:lnTo>
                    <a:pt x="152781" y="265429"/>
                  </a:lnTo>
                  <a:lnTo>
                    <a:pt x="155378" y="273049"/>
                  </a:lnTo>
                  <a:lnTo>
                    <a:pt x="155940" y="279399"/>
                  </a:lnTo>
                  <a:lnTo>
                    <a:pt x="154477" y="285749"/>
                  </a:lnTo>
                  <a:lnTo>
                    <a:pt x="151003" y="290829"/>
                  </a:lnTo>
                  <a:lnTo>
                    <a:pt x="146685" y="294639"/>
                  </a:lnTo>
                  <a:lnTo>
                    <a:pt x="141224" y="295909"/>
                  </a:lnTo>
                  <a:lnTo>
                    <a:pt x="154178" y="295909"/>
                  </a:lnTo>
                  <a:lnTo>
                    <a:pt x="159654" y="288289"/>
                  </a:lnTo>
                  <a:lnTo>
                    <a:pt x="161988" y="280669"/>
                  </a:lnTo>
                  <a:lnTo>
                    <a:pt x="161178" y="271779"/>
                  </a:lnTo>
                  <a:lnTo>
                    <a:pt x="157225" y="262889"/>
                  </a:lnTo>
                  <a:close/>
                </a:path>
                <a:path w="379094" h="382270">
                  <a:moveTo>
                    <a:pt x="61456" y="274319"/>
                  </a:moveTo>
                  <a:lnTo>
                    <a:pt x="40975" y="274319"/>
                  </a:lnTo>
                  <a:lnTo>
                    <a:pt x="47894" y="275589"/>
                  </a:lnTo>
                  <a:lnTo>
                    <a:pt x="55314" y="279399"/>
                  </a:lnTo>
                  <a:lnTo>
                    <a:pt x="63246" y="283209"/>
                  </a:lnTo>
                  <a:lnTo>
                    <a:pt x="66675" y="279399"/>
                  </a:lnTo>
                  <a:lnTo>
                    <a:pt x="61456" y="274319"/>
                  </a:lnTo>
                  <a:close/>
                </a:path>
                <a:path w="379094" h="382270">
                  <a:moveTo>
                    <a:pt x="132278" y="190499"/>
                  </a:moveTo>
                  <a:lnTo>
                    <a:pt x="114173" y="190499"/>
                  </a:lnTo>
                  <a:lnTo>
                    <a:pt x="116205" y="191769"/>
                  </a:lnTo>
                  <a:lnTo>
                    <a:pt x="178816" y="253999"/>
                  </a:lnTo>
                  <a:lnTo>
                    <a:pt x="179578" y="255269"/>
                  </a:lnTo>
                  <a:lnTo>
                    <a:pt x="179578" y="257809"/>
                  </a:lnTo>
                  <a:lnTo>
                    <a:pt x="179450" y="259079"/>
                  </a:lnTo>
                  <a:lnTo>
                    <a:pt x="178435" y="261619"/>
                  </a:lnTo>
                  <a:lnTo>
                    <a:pt x="176530" y="262889"/>
                  </a:lnTo>
                  <a:lnTo>
                    <a:pt x="173481" y="265429"/>
                  </a:lnTo>
                  <a:lnTo>
                    <a:pt x="177419" y="269239"/>
                  </a:lnTo>
                  <a:lnTo>
                    <a:pt x="200964" y="246379"/>
                  </a:lnTo>
                  <a:lnTo>
                    <a:pt x="187579" y="246379"/>
                  </a:lnTo>
                  <a:lnTo>
                    <a:pt x="163194" y="220979"/>
                  </a:lnTo>
                  <a:lnTo>
                    <a:pt x="161036" y="217169"/>
                  </a:lnTo>
                  <a:lnTo>
                    <a:pt x="159893" y="213359"/>
                  </a:lnTo>
                  <a:lnTo>
                    <a:pt x="159469" y="212089"/>
                  </a:lnTo>
                  <a:lnTo>
                    <a:pt x="153797" y="212089"/>
                  </a:lnTo>
                  <a:lnTo>
                    <a:pt x="132278" y="190499"/>
                  </a:lnTo>
                  <a:close/>
                </a:path>
                <a:path w="379094" h="382270">
                  <a:moveTo>
                    <a:pt x="134746" y="242569"/>
                  </a:moveTo>
                  <a:lnTo>
                    <a:pt x="117602" y="242569"/>
                  </a:lnTo>
                  <a:lnTo>
                    <a:pt x="118999" y="243839"/>
                  </a:lnTo>
                  <a:lnTo>
                    <a:pt x="119253" y="245109"/>
                  </a:lnTo>
                  <a:lnTo>
                    <a:pt x="119380" y="247649"/>
                  </a:lnTo>
                  <a:lnTo>
                    <a:pt x="119506" y="248919"/>
                  </a:lnTo>
                  <a:lnTo>
                    <a:pt x="120396" y="250189"/>
                  </a:lnTo>
                  <a:lnTo>
                    <a:pt x="123443" y="253999"/>
                  </a:lnTo>
                  <a:lnTo>
                    <a:pt x="131572" y="253999"/>
                  </a:lnTo>
                  <a:lnTo>
                    <a:pt x="133096" y="251459"/>
                  </a:lnTo>
                  <a:lnTo>
                    <a:pt x="134747" y="250189"/>
                  </a:lnTo>
                  <a:lnTo>
                    <a:pt x="135509" y="248919"/>
                  </a:lnTo>
                  <a:lnTo>
                    <a:pt x="135255" y="243839"/>
                  </a:lnTo>
                  <a:lnTo>
                    <a:pt x="134746" y="242569"/>
                  </a:lnTo>
                  <a:close/>
                </a:path>
                <a:path w="379094" h="382270">
                  <a:moveTo>
                    <a:pt x="199517" y="240029"/>
                  </a:moveTo>
                  <a:lnTo>
                    <a:pt x="193675" y="246379"/>
                  </a:lnTo>
                  <a:lnTo>
                    <a:pt x="200964" y="246379"/>
                  </a:lnTo>
                  <a:lnTo>
                    <a:pt x="203581" y="243839"/>
                  </a:lnTo>
                  <a:lnTo>
                    <a:pt x="199517" y="240029"/>
                  </a:lnTo>
                  <a:close/>
                </a:path>
                <a:path w="379094" h="382270">
                  <a:moveTo>
                    <a:pt x="197542" y="189229"/>
                  </a:moveTo>
                  <a:lnTo>
                    <a:pt x="175006" y="189229"/>
                  </a:lnTo>
                  <a:lnTo>
                    <a:pt x="183515" y="191769"/>
                  </a:lnTo>
                  <a:lnTo>
                    <a:pt x="187579" y="196849"/>
                  </a:lnTo>
                  <a:lnTo>
                    <a:pt x="211074" y="219709"/>
                  </a:lnTo>
                  <a:lnTo>
                    <a:pt x="212471" y="220979"/>
                  </a:lnTo>
                  <a:lnTo>
                    <a:pt x="213106" y="222249"/>
                  </a:lnTo>
                  <a:lnTo>
                    <a:pt x="212852" y="226059"/>
                  </a:lnTo>
                  <a:lnTo>
                    <a:pt x="211709" y="227329"/>
                  </a:lnTo>
                  <a:lnTo>
                    <a:pt x="206502" y="232409"/>
                  </a:lnTo>
                  <a:lnTo>
                    <a:pt x="210438" y="236219"/>
                  </a:lnTo>
                  <a:lnTo>
                    <a:pt x="234327" y="213359"/>
                  </a:lnTo>
                  <a:lnTo>
                    <a:pt x="222757" y="213359"/>
                  </a:lnTo>
                  <a:lnTo>
                    <a:pt x="221234" y="212089"/>
                  </a:lnTo>
                  <a:lnTo>
                    <a:pt x="197542" y="189229"/>
                  </a:lnTo>
                  <a:close/>
                </a:path>
                <a:path w="379094" h="382270">
                  <a:moveTo>
                    <a:pt x="233044" y="205739"/>
                  </a:moveTo>
                  <a:lnTo>
                    <a:pt x="227203" y="212089"/>
                  </a:lnTo>
                  <a:lnTo>
                    <a:pt x="225679" y="213359"/>
                  </a:lnTo>
                  <a:lnTo>
                    <a:pt x="234327" y="213359"/>
                  </a:lnTo>
                  <a:lnTo>
                    <a:pt x="236981" y="210819"/>
                  </a:lnTo>
                  <a:lnTo>
                    <a:pt x="233044" y="205739"/>
                  </a:lnTo>
                  <a:close/>
                </a:path>
                <a:path w="379094" h="382270">
                  <a:moveTo>
                    <a:pt x="175641" y="176529"/>
                  </a:moveTo>
                  <a:lnTo>
                    <a:pt x="172466" y="177799"/>
                  </a:lnTo>
                  <a:lnTo>
                    <a:pt x="168402" y="179069"/>
                  </a:lnTo>
                  <a:lnTo>
                    <a:pt x="164846" y="180339"/>
                  </a:lnTo>
                  <a:lnTo>
                    <a:pt x="153035" y="205739"/>
                  </a:lnTo>
                  <a:lnTo>
                    <a:pt x="153797" y="212089"/>
                  </a:lnTo>
                  <a:lnTo>
                    <a:pt x="159469" y="212089"/>
                  </a:lnTo>
                  <a:lnTo>
                    <a:pt x="158623" y="209549"/>
                  </a:lnTo>
                  <a:lnTo>
                    <a:pt x="158496" y="205739"/>
                  </a:lnTo>
                  <a:lnTo>
                    <a:pt x="159257" y="203199"/>
                  </a:lnTo>
                  <a:lnTo>
                    <a:pt x="160019" y="199389"/>
                  </a:lnTo>
                  <a:lnTo>
                    <a:pt x="161544" y="196849"/>
                  </a:lnTo>
                  <a:lnTo>
                    <a:pt x="163956" y="194309"/>
                  </a:lnTo>
                  <a:lnTo>
                    <a:pt x="167131" y="190499"/>
                  </a:lnTo>
                  <a:lnTo>
                    <a:pt x="170815" y="189229"/>
                  </a:lnTo>
                  <a:lnTo>
                    <a:pt x="197542" y="189229"/>
                  </a:lnTo>
                  <a:lnTo>
                    <a:pt x="192278" y="184149"/>
                  </a:lnTo>
                  <a:lnTo>
                    <a:pt x="188087" y="180339"/>
                  </a:lnTo>
                  <a:lnTo>
                    <a:pt x="179324" y="177799"/>
                  </a:lnTo>
                  <a:lnTo>
                    <a:pt x="175641" y="176529"/>
                  </a:lnTo>
                  <a:close/>
                </a:path>
                <a:path w="379094" h="382270">
                  <a:moveTo>
                    <a:pt x="115824" y="173989"/>
                  </a:moveTo>
                  <a:lnTo>
                    <a:pt x="98043" y="193039"/>
                  </a:lnTo>
                  <a:lnTo>
                    <a:pt x="101981" y="198119"/>
                  </a:lnTo>
                  <a:lnTo>
                    <a:pt x="107696" y="191769"/>
                  </a:lnTo>
                  <a:lnTo>
                    <a:pt x="109855" y="190499"/>
                  </a:lnTo>
                  <a:lnTo>
                    <a:pt x="132278" y="190499"/>
                  </a:lnTo>
                  <a:lnTo>
                    <a:pt x="115824" y="173989"/>
                  </a:lnTo>
                  <a:close/>
                </a:path>
                <a:path w="379094" h="382270">
                  <a:moveTo>
                    <a:pt x="239268" y="120649"/>
                  </a:moveTo>
                  <a:lnTo>
                    <a:pt x="206498" y="147319"/>
                  </a:lnTo>
                  <a:lnTo>
                    <a:pt x="206121" y="153669"/>
                  </a:lnTo>
                  <a:lnTo>
                    <a:pt x="207099" y="161289"/>
                  </a:lnTo>
                  <a:lnTo>
                    <a:pt x="209470" y="167639"/>
                  </a:lnTo>
                  <a:lnTo>
                    <a:pt x="213246" y="173989"/>
                  </a:lnTo>
                  <a:lnTo>
                    <a:pt x="218440" y="179069"/>
                  </a:lnTo>
                  <a:lnTo>
                    <a:pt x="224319" y="185419"/>
                  </a:lnTo>
                  <a:lnTo>
                    <a:pt x="230520" y="187959"/>
                  </a:lnTo>
                  <a:lnTo>
                    <a:pt x="237031" y="190499"/>
                  </a:lnTo>
                  <a:lnTo>
                    <a:pt x="243840" y="191769"/>
                  </a:lnTo>
                  <a:lnTo>
                    <a:pt x="250529" y="191769"/>
                  </a:lnTo>
                  <a:lnTo>
                    <a:pt x="256682" y="190499"/>
                  </a:lnTo>
                  <a:lnTo>
                    <a:pt x="262288" y="186689"/>
                  </a:lnTo>
                  <a:lnTo>
                    <a:pt x="265652" y="184149"/>
                  </a:lnTo>
                  <a:lnTo>
                    <a:pt x="254888" y="184149"/>
                  </a:lnTo>
                  <a:lnTo>
                    <a:pt x="242697" y="181609"/>
                  </a:lnTo>
                  <a:lnTo>
                    <a:pt x="235712" y="177799"/>
                  </a:lnTo>
                  <a:lnTo>
                    <a:pt x="220218" y="162559"/>
                  </a:lnTo>
                  <a:lnTo>
                    <a:pt x="215773" y="154939"/>
                  </a:lnTo>
                  <a:lnTo>
                    <a:pt x="213741" y="143509"/>
                  </a:lnTo>
                  <a:lnTo>
                    <a:pt x="215137" y="138429"/>
                  </a:lnTo>
                  <a:lnTo>
                    <a:pt x="219075" y="134619"/>
                  </a:lnTo>
                  <a:lnTo>
                    <a:pt x="223266" y="129539"/>
                  </a:lnTo>
                  <a:lnTo>
                    <a:pt x="228346" y="128269"/>
                  </a:lnTo>
                  <a:lnTo>
                    <a:pt x="258949" y="128269"/>
                  </a:lnTo>
                  <a:lnTo>
                    <a:pt x="252666" y="124459"/>
                  </a:lnTo>
                  <a:lnTo>
                    <a:pt x="246098" y="121919"/>
                  </a:lnTo>
                  <a:lnTo>
                    <a:pt x="239268" y="120649"/>
                  </a:lnTo>
                  <a:close/>
                </a:path>
                <a:path w="379094" h="382270">
                  <a:moveTo>
                    <a:pt x="258949" y="128269"/>
                  </a:moveTo>
                  <a:lnTo>
                    <a:pt x="228346" y="128269"/>
                  </a:lnTo>
                  <a:lnTo>
                    <a:pt x="240156" y="129539"/>
                  </a:lnTo>
                  <a:lnTo>
                    <a:pt x="246887" y="134619"/>
                  </a:lnTo>
                  <a:lnTo>
                    <a:pt x="254507" y="142239"/>
                  </a:lnTo>
                  <a:lnTo>
                    <a:pt x="260012" y="147319"/>
                  </a:lnTo>
                  <a:lnTo>
                    <a:pt x="264160" y="153669"/>
                  </a:lnTo>
                  <a:lnTo>
                    <a:pt x="266973" y="158749"/>
                  </a:lnTo>
                  <a:lnTo>
                    <a:pt x="268478" y="163829"/>
                  </a:lnTo>
                  <a:lnTo>
                    <a:pt x="269494" y="170179"/>
                  </a:lnTo>
                  <a:lnTo>
                    <a:pt x="267969" y="175259"/>
                  </a:lnTo>
                  <a:lnTo>
                    <a:pt x="263906" y="179069"/>
                  </a:lnTo>
                  <a:lnTo>
                    <a:pt x="259969" y="182879"/>
                  </a:lnTo>
                  <a:lnTo>
                    <a:pt x="254888" y="184149"/>
                  </a:lnTo>
                  <a:lnTo>
                    <a:pt x="265652" y="184149"/>
                  </a:lnTo>
                  <a:lnTo>
                    <a:pt x="267335" y="182879"/>
                  </a:lnTo>
                  <a:lnTo>
                    <a:pt x="271653" y="179069"/>
                  </a:lnTo>
                  <a:lnTo>
                    <a:pt x="274574" y="173989"/>
                  </a:lnTo>
                  <a:lnTo>
                    <a:pt x="277622" y="161289"/>
                  </a:lnTo>
                  <a:lnTo>
                    <a:pt x="277494" y="156209"/>
                  </a:lnTo>
                  <a:lnTo>
                    <a:pt x="273938" y="143509"/>
                  </a:lnTo>
                  <a:lnTo>
                    <a:pt x="270382" y="138429"/>
                  </a:lnTo>
                  <a:lnTo>
                    <a:pt x="264922" y="133349"/>
                  </a:lnTo>
                  <a:lnTo>
                    <a:pt x="258949" y="128269"/>
                  </a:lnTo>
                  <a:close/>
                </a:path>
                <a:path w="379094" h="382270">
                  <a:moveTo>
                    <a:pt x="299946" y="67309"/>
                  </a:moveTo>
                  <a:lnTo>
                    <a:pt x="286402" y="67309"/>
                  </a:lnTo>
                  <a:lnTo>
                    <a:pt x="280177" y="68579"/>
                  </a:lnTo>
                  <a:lnTo>
                    <a:pt x="260096" y="100329"/>
                  </a:lnTo>
                  <a:lnTo>
                    <a:pt x="261072" y="106679"/>
                  </a:lnTo>
                  <a:lnTo>
                    <a:pt x="290951" y="137159"/>
                  </a:lnTo>
                  <a:lnTo>
                    <a:pt x="297815" y="138429"/>
                  </a:lnTo>
                  <a:lnTo>
                    <a:pt x="304486" y="137159"/>
                  </a:lnTo>
                  <a:lnTo>
                    <a:pt x="310610" y="135889"/>
                  </a:lnTo>
                  <a:lnTo>
                    <a:pt x="316210" y="133349"/>
                  </a:lnTo>
                  <a:lnTo>
                    <a:pt x="319610" y="130809"/>
                  </a:lnTo>
                  <a:lnTo>
                    <a:pt x="308737" y="130809"/>
                  </a:lnTo>
                  <a:lnTo>
                    <a:pt x="296544" y="128269"/>
                  </a:lnTo>
                  <a:lnTo>
                    <a:pt x="268605" y="95249"/>
                  </a:lnTo>
                  <a:lnTo>
                    <a:pt x="267588" y="88899"/>
                  </a:lnTo>
                  <a:lnTo>
                    <a:pt x="269113" y="83819"/>
                  </a:lnTo>
                  <a:lnTo>
                    <a:pt x="273050" y="80009"/>
                  </a:lnTo>
                  <a:lnTo>
                    <a:pt x="277113" y="76199"/>
                  </a:lnTo>
                  <a:lnTo>
                    <a:pt x="282194" y="74929"/>
                  </a:lnTo>
                  <a:lnTo>
                    <a:pt x="314290" y="74929"/>
                  </a:lnTo>
                  <a:lnTo>
                    <a:pt x="312797" y="73659"/>
                  </a:lnTo>
                  <a:lnTo>
                    <a:pt x="306514" y="69849"/>
                  </a:lnTo>
                  <a:lnTo>
                    <a:pt x="299946" y="67309"/>
                  </a:lnTo>
                  <a:close/>
                </a:path>
                <a:path w="379094" h="382270">
                  <a:moveTo>
                    <a:pt x="314290" y="74929"/>
                  </a:moveTo>
                  <a:lnTo>
                    <a:pt x="282194" y="74929"/>
                  </a:lnTo>
                  <a:lnTo>
                    <a:pt x="294005" y="76199"/>
                  </a:lnTo>
                  <a:lnTo>
                    <a:pt x="300736" y="80009"/>
                  </a:lnTo>
                  <a:lnTo>
                    <a:pt x="323342" y="115569"/>
                  </a:lnTo>
                  <a:lnTo>
                    <a:pt x="321818" y="120649"/>
                  </a:lnTo>
                  <a:lnTo>
                    <a:pt x="317754" y="124459"/>
                  </a:lnTo>
                  <a:lnTo>
                    <a:pt x="313817" y="129539"/>
                  </a:lnTo>
                  <a:lnTo>
                    <a:pt x="308737" y="130809"/>
                  </a:lnTo>
                  <a:lnTo>
                    <a:pt x="319610" y="130809"/>
                  </a:lnTo>
                  <a:lnTo>
                    <a:pt x="331597" y="107949"/>
                  </a:lnTo>
                  <a:lnTo>
                    <a:pt x="331343" y="101599"/>
                  </a:lnTo>
                  <a:lnTo>
                    <a:pt x="327787" y="90169"/>
                  </a:lnTo>
                  <a:lnTo>
                    <a:pt x="324231" y="85089"/>
                  </a:lnTo>
                  <a:lnTo>
                    <a:pt x="318769" y="78739"/>
                  </a:lnTo>
                  <a:lnTo>
                    <a:pt x="314290" y="74929"/>
                  </a:lnTo>
                  <a:close/>
                </a:path>
                <a:path w="379094" h="382270">
                  <a:moveTo>
                    <a:pt x="307174" y="16509"/>
                  </a:moveTo>
                  <a:lnTo>
                    <a:pt x="290322" y="16509"/>
                  </a:lnTo>
                  <a:lnTo>
                    <a:pt x="353441" y="80009"/>
                  </a:lnTo>
                  <a:lnTo>
                    <a:pt x="354075" y="81279"/>
                  </a:lnTo>
                  <a:lnTo>
                    <a:pt x="354075" y="85089"/>
                  </a:lnTo>
                  <a:lnTo>
                    <a:pt x="353313" y="86359"/>
                  </a:lnTo>
                  <a:lnTo>
                    <a:pt x="346710" y="92709"/>
                  </a:lnTo>
                  <a:lnTo>
                    <a:pt x="350647" y="96519"/>
                  </a:lnTo>
                  <a:lnTo>
                    <a:pt x="374777" y="72389"/>
                  </a:lnTo>
                  <a:lnTo>
                    <a:pt x="364109" y="72389"/>
                  </a:lnTo>
                  <a:lnTo>
                    <a:pt x="362966" y="71119"/>
                  </a:lnTo>
                  <a:lnTo>
                    <a:pt x="362077" y="71119"/>
                  </a:lnTo>
                  <a:lnTo>
                    <a:pt x="307174" y="16509"/>
                  </a:lnTo>
                  <a:close/>
                </a:path>
                <a:path w="379094" h="382270">
                  <a:moveTo>
                    <a:pt x="374650" y="64769"/>
                  </a:moveTo>
                  <a:lnTo>
                    <a:pt x="368173" y="71119"/>
                  </a:lnTo>
                  <a:lnTo>
                    <a:pt x="366775" y="72389"/>
                  </a:lnTo>
                  <a:lnTo>
                    <a:pt x="374777" y="72389"/>
                  </a:lnTo>
                  <a:lnTo>
                    <a:pt x="378587" y="68579"/>
                  </a:lnTo>
                  <a:lnTo>
                    <a:pt x="374650" y="64769"/>
                  </a:lnTo>
                  <a:close/>
                </a:path>
                <a:path w="379094" h="382270">
                  <a:moveTo>
                    <a:pt x="290575" y="0"/>
                  </a:moveTo>
                  <a:lnTo>
                    <a:pt x="271906" y="20319"/>
                  </a:lnTo>
                  <a:lnTo>
                    <a:pt x="275844" y="24129"/>
                  </a:lnTo>
                  <a:lnTo>
                    <a:pt x="280288" y="19049"/>
                  </a:lnTo>
                  <a:lnTo>
                    <a:pt x="282194" y="17779"/>
                  </a:lnTo>
                  <a:lnTo>
                    <a:pt x="284353" y="16509"/>
                  </a:lnTo>
                  <a:lnTo>
                    <a:pt x="307174" y="16509"/>
                  </a:lnTo>
                  <a:lnTo>
                    <a:pt x="2905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514409" y="3907916"/>
              <a:ext cx="2861500" cy="121005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29640" y="1776983"/>
              <a:ext cx="3714750" cy="61188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115263" y="1848357"/>
            <a:ext cx="3338195" cy="3492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2100" b="1" spc="150" dirty="0">
                <a:solidFill>
                  <a:srgbClr val="F1F1F1"/>
                </a:solidFill>
                <a:latin typeface="Cambria"/>
                <a:cs typeface="Cambria"/>
              </a:rPr>
              <a:t>Client</a:t>
            </a:r>
            <a:r>
              <a:rPr sz="2100" b="1" spc="28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90" dirty="0">
                <a:solidFill>
                  <a:srgbClr val="F1F1F1"/>
                </a:solidFill>
                <a:latin typeface="Cambria"/>
                <a:cs typeface="Cambria"/>
              </a:rPr>
              <a:t>organization</a:t>
            </a:r>
            <a:r>
              <a:rPr sz="2100" b="1" spc="29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75" dirty="0">
                <a:solidFill>
                  <a:srgbClr val="F1F1F1"/>
                </a:solidFill>
                <a:latin typeface="Cambria"/>
                <a:cs typeface="Cambria"/>
              </a:rPr>
              <a:t>type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454140" y="1772411"/>
            <a:ext cx="5401310" cy="3456940"/>
            <a:chOff x="6454140" y="1772411"/>
            <a:chExt cx="5401310" cy="3456940"/>
          </a:xfrm>
        </p:grpSpPr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454140" y="1772411"/>
              <a:ext cx="5401056" cy="3456432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594348" y="2351531"/>
              <a:ext cx="5120640" cy="1173480"/>
            </a:xfrm>
            <a:custGeom>
              <a:avLst/>
              <a:gdLst/>
              <a:ahLst/>
              <a:cxnLst/>
              <a:rect l="l" t="t" r="r" b="b"/>
              <a:pathLst>
                <a:path w="5120640" h="1173479">
                  <a:moveTo>
                    <a:pt x="0" y="1173479"/>
                  </a:moveTo>
                  <a:lnTo>
                    <a:pt x="5120640" y="1173479"/>
                  </a:lnTo>
                </a:path>
                <a:path w="5120640" h="1173479">
                  <a:moveTo>
                    <a:pt x="0" y="938783"/>
                  </a:moveTo>
                  <a:lnTo>
                    <a:pt x="5120640" y="938783"/>
                  </a:lnTo>
                </a:path>
                <a:path w="5120640" h="1173479">
                  <a:moveTo>
                    <a:pt x="0" y="704088"/>
                  </a:moveTo>
                  <a:lnTo>
                    <a:pt x="5120640" y="704088"/>
                  </a:lnTo>
                </a:path>
                <a:path w="5120640" h="1173479">
                  <a:moveTo>
                    <a:pt x="0" y="469391"/>
                  </a:moveTo>
                  <a:lnTo>
                    <a:pt x="5120640" y="469391"/>
                  </a:lnTo>
                </a:path>
                <a:path w="5120640" h="1173479">
                  <a:moveTo>
                    <a:pt x="0" y="234695"/>
                  </a:moveTo>
                  <a:lnTo>
                    <a:pt x="5120640" y="234695"/>
                  </a:lnTo>
                </a:path>
                <a:path w="5120640" h="1173479">
                  <a:moveTo>
                    <a:pt x="0" y="0"/>
                  </a:moveTo>
                  <a:lnTo>
                    <a:pt x="5120640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06540" y="3166897"/>
              <a:ext cx="478650" cy="60043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18604" y="3616401"/>
              <a:ext cx="478650" cy="1509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30668" y="3020580"/>
              <a:ext cx="478650" cy="746747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142732" y="3512769"/>
              <a:ext cx="478650" cy="254558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54796" y="3604234"/>
              <a:ext cx="478650" cy="16309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166860" y="3611854"/>
              <a:ext cx="478650" cy="15547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678924" y="3630129"/>
              <a:ext cx="478650" cy="13719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190988" y="2567939"/>
              <a:ext cx="478650" cy="119938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0703052" y="3601161"/>
              <a:ext cx="478650" cy="16616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215116" y="3654488"/>
              <a:ext cx="478650" cy="1128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717792" y="3165347"/>
              <a:ext cx="261378" cy="595121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229856" y="3614927"/>
              <a:ext cx="262890" cy="14706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741920" y="3019044"/>
              <a:ext cx="261378" cy="741426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253984" y="3511295"/>
              <a:ext cx="262928" cy="249173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767572" y="3602735"/>
              <a:ext cx="262890" cy="15925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279636" y="3610355"/>
              <a:ext cx="262890" cy="151637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9791700" y="3628644"/>
              <a:ext cx="262890" cy="13335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303764" y="2564891"/>
              <a:ext cx="261416" cy="119557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0815828" y="3599688"/>
              <a:ext cx="262890" cy="162306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327892" y="3651504"/>
              <a:ext cx="262890" cy="110489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6594348" y="3758183"/>
              <a:ext cx="5120640" cy="0"/>
            </a:xfrm>
            <a:custGeom>
              <a:avLst/>
              <a:gdLst/>
              <a:ahLst/>
              <a:cxnLst/>
              <a:rect l="l" t="t" r="r" b="b"/>
              <a:pathLst>
                <a:path w="5120640">
                  <a:moveTo>
                    <a:pt x="0" y="0"/>
                  </a:moveTo>
                  <a:lnTo>
                    <a:pt x="5120640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6722618" y="2914015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503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234681" y="3363214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120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747127" y="2766771"/>
            <a:ext cx="26924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628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259191" y="3259963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208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771255" y="3351657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130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9283572" y="3358641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124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9795636" y="3377310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108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0820145" y="3347973"/>
            <a:ext cx="2692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133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374881" y="3400805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88</a:t>
            </a:r>
            <a:endParaRPr sz="1200">
              <a:latin typeface="Cambria"/>
              <a:cs typeface="Cambria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6574408" y="1876044"/>
            <a:ext cx="4918075" cy="3242310"/>
            <a:chOff x="6574408" y="1876044"/>
            <a:chExt cx="4918075" cy="3242310"/>
          </a:xfrm>
        </p:grpSpPr>
        <p:pic>
          <p:nvPicPr>
            <p:cNvPr id="83" name="object 83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574408" y="3895598"/>
              <a:ext cx="1339342" cy="76161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8083375" y="3907917"/>
              <a:ext cx="3409108" cy="1210056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7101839" y="1876044"/>
              <a:ext cx="4368546" cy="611886"/>
            </a:xfrm>
            <a:prstGeom prst="rect">
              <a:avLst/>
            </a:prstGeom>
          </p:spPr>
        </p:pic>
      </p:grpSp>
      <p:sp>
        <p:nvSpPr>
          <p:cNvPr id="86" name="object 86"/>
          <p:cNvSpPr txBox="1"/>
          <p:nvPr/>
        </p:nvSpPr>
        <p:spPr>
          <a:xfrm>
            <a:off x="7289545" y="1875372"/>
            <a:ext cx="3990975" cy="6477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2100" b="1" spc="114" dirty="0">
                <a:solidFill>
                  <a:srgbClr val="F1F1F1"/>
                </a:solidFill>
                <a:latin typeface="Cambria"/>
                <a:cs typeface="Cambria"/>
              </a:rPr>
              <a:t>Segmented</a:t>
            </a:r>
            <a:r>
              <a:rPr sz="2100" b="1" spc="265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95" dirty="0">
                <a:solidFill>
                  <a:srgbClr val="F1F1F1"/>
                </a:solidFill>
                <a:latin typeface="Cambria"/>
                <a:cs typeface="Cambria"/>
              </a:rPr>
              <a:t>organization</a:t>
            </a:r>
            <a:r>
              <a:rPr sz="2100" b="1" spc="260" dirty="0">
                <a:solidFill>
                  <a:srgbClr val="F1F1F1"/>
                </a:solidFill>
                <a:latin typeface="Cambria"/>
                <a:cs typeface="Cambria"/>
              </a:rPr>
              <a:t> </a:t>
            </a:r>
            <a:r>
              <a:rPr sz="2100" b="1" spc="75" dirty="0">
                <a:solidFill>
                  <a:srgbClr val="F1F1F1"/>
                </a:solidFill>
                <a:latin typeface="Cambria"/>
                <a:cs typeface="Cambria"/>
              </a:rPr>
              <a:t>type</a:t>
            </a:r>
            <a:endParaRPr sz="2100">
              <a:latin typeface="Cambria"/>
              <a:cs typeface="Cambria"/>
            </a:endParaRPr>
          </a:p>
          <a:p>
            <a:pPr marR="665480" algn="r">
              <a:lnSpc>
                <a:spcPct val="100000"/>
              </a:lnSpc>
              <a:spcBef>
                <a:spcPts val="335"/>
              </a:spcBef>
            </a:pP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1014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87" name="object 8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29959" y="1448561"/>
            <a:ext cx="41478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60" dirty="0">
                <a:latin typeface="Cambria"/>
                <a:cs typeface="Cambria"/>
              </a:rPr>
              <a:t>Table</a:t>
            </a:r>
            <a:r>
              <a:rPr sz="4000" b="1" spc="185" dirty="0">
                <a:latin typeface="Cambria"/>
                <a:cs typeface="Cambria"/>
              </a:rPr>
              <a:t> </a:t>
            </a:r>
            <a:r>
              <a:rPr sz="4000" b="1" spc="-120" dirty="0">
                <a:latin typeface="Cambria"/>
                <a:cs typeface="Cambria"/>
              </a:rPr>
              <a:t>of</a:t>
            </a:r>
            <a:r>
              <a:rPr sz="4000" b="1" spc="190" dirty="0">
                <a:latin typeface="Cambria"/>
                <a:cs typeface="Cambria"/>
              </a:rPr>
              <a:t> </a:t>
            </a:r>
            <a:r>
              <a:rPr sz="4000" b="1" spc="55" dirty="0">
                <a:latin typeface="Cambria"/>
                <a:cs typeface="Cambria"/>
              </a:rPr>
              <a:t>Contents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71691" y="2180767"/>
            <a:ext cx="5837555" cy="438150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70" dirty="0">
                <a:solidFill>
                  <a:srgbClr val="FFFFFF"/>
                </a:solidFill>
                <a:latin typeface="Cambria"/>
                <a:cs typeface="Cambria"/>
              </a:rPr>
              <a:t>Project</a:t>
            </a:r>
            <a:r>
              <a:rPr sz="2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60" dirty="0">
                <a:solidFill>
                  <a:srgbClr val="FFFFFF"/>
                </a:solidFill>
                <a:latin typeface="Cambria"/>
                <a:cs typeface="Cambria"/>
              </a:rPr>
              <a:t>description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75" dirty="0">
                <a:solidFill>
                  <a:srgbClr val="FFFFFF"/>
                </a:solidFill>
                <a:latin typeface="Cambria"/>
                <a:cs typeface="Cambria"/>
              </a:rPr>
              <a:t>Project</a:t>
            </a:r>
            <a:r>
              <a:rPr sz="2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50" dirty="0">
                <a:solidFill>
                  <a:srgbClr val="FFFFFF"/>
                </a:solidFill>
                <a:latin typeface="Cambria"/>
                <a:cs typeface="Cambria"/>
              </a:rPr>
              <a:t>objectives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85" dirty="0">
                <a:solidFill>
                  <a:srgbClr val="FFFFFF"/>
                </a:solidFill>
                <a:latin typeface="Cambria"/>
                <a:cs typeface="Cambria"/>
              </a:rPr>
              <a:t>Approach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3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70" dirty="0">
                <a:solidFill>
                  <a:srgbClr val="FFFFFF"/>
                </a:solidFill>
                <a:latin typeface="Cambria"/>
                <a:cs typeface="Cambria"/>
              </a:rPr>
              <a:t>Methodology</a:t>
            </a:r>
            <a:r>
              <a:rPr sz="2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12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800" spc="1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105" dirty="0">
                <a:solidFill>
                  <a:srgbClr val="FFFFFF"/>
                </a:solidFill>
                <a:latin typeface="Cambria"/>
                <a:cs typeface="Cambria"/>
              </a:rPr>
              <a:t>Tech-Stack</a:t>
            </a:r>
            <a:r>
              <a:rPr sz="28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80" dirty="0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125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19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175" dirty="0">
                <a:solidFill>
                  <a:srgbClr val="FFFFFF"/>
                </a:solidFill>
                <a:latin typeface="Cambria"/>
                <a:cs typeface="Cambria"/>
              </a:rPr>
              <a:t>Key</a:t>
            </a:r>
            <a:r>
              <a:rPr sz="2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100" dirty="0">
                <a:solidFill>
                  <a:srgbClr val="FFFFFF"/>
                </a:solidFill>
                <a:latin typeface="Cambria"/>
                <a:cs typeface="Cambria"/>
              </a:rPr>
              <a:t>findings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100" dirty="0">
                <a:solidFill>
                  <a:srgbClr val="FFFFFF"/>
                </a:solidFill>
                <a:latin typeface="Cambria"/>
                <a:cs typeface="Cambria"/>
              </a:rPr>
              <a:t>Conclusions</a:t>
            </a:r>
            <a:endParaRPr sz="28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100" dirty="0">
                <a:solidFill>
                  <a:srgbClr val="FFFFFF"/>
                </a:solidFill>
                <a:latin typeface="Cambria"/>
                <a:cs typeface="Cambria"/>
              </a:rPr>
              <a:t>Achievements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536" y="548640"/>
            <a:ext cx="3887723" cy="33848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87811" y="6442815"/>
            <a:ext cx="154305" cy="1943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mbria"/>
                <a:cs typeface="Cambria"/>
              </a:rPr>
              <a:t>2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29001" y="229870"/>
            <a:ext cx="67570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Insights-The</a:t>
            </a:r>
            <a:r>
              <a:rPr spc="195" dirty="0"/>
              <a:t> </a:t>
            </a:r>
            <a:r>
              <a:rPr spc="170" dirty="0"/>
              <a:t>Bivariate</a:t>
            </a:r>
            <a:r>
              <a:rPr spc="15" dirty="0"/>
              <a:t> </a:t>
            </a:r>
            <a:r>
              <a:rPr spc="17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852929" y="5819294"/>
            <a:ext cx="8255634" cy="5911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ct val="76200"/>
              </a:lnSpc>
              <a:spcBef>
                <a:spcPts val="710"/>
              </a:spcBef>
            </a:pP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0" dirty="0">
                <a:solidFill>
                  <a:srgbClr val="FFFFFF"/>
                </a:solidFill>
                <a:latin typeface="Cambria"/>
                <a:cs typeface="Cambria"/>
              </a:rPr>
              <a:t>bivariate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analysis,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seen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" dirty="0">
                <a:solidFill>
                  <a:srgbClr val="FFFFFF"/>
                </a:solidFill>
                <a:latin typeface="Cambria"/>
                <a:cs typeface="Cambria"/>
              </a:rPr>
              <a:t>age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range </a:t>
            </a:r>
            <a:r>
              <a:rPr sz="2100" i="1" spc="-4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dirty="0">
                <a:solidFill>
                  <a:srgbClr val="FFFFFF"/>
                </a:solidFill>
                <a:latin typeface="Cambria"/>
                <a:cs typeface="Cambria"/>
              </a:rPr>
              <a:t>41-50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have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credited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highest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amount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0" dirty="0">
                <a:solidFill>
                  <a:srgbClr val="FFFFFF"/>
                </a:solidFill>
                <a:latin typeface="Cambria"/>
                <a:cs typeface="Cambria"/>
              </a:rPr>
              <a:t>average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credit.</a:t>
            </a:r>
            <a:endParaRPr sz="21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9888" y="1341119"/>
            <a:ext cx="9409430" cy="3853179"/>
            <a:chOff x="1389888" y="1341119"/>
            <a:chExt cx="9409430" cy="385317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9888" y="1341119"/>
              <a:ext cx="9409175" cy="38526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530096" y="1920239"/>
              <a:ext cx="9128760" cy="2491740"/>
            </a:xfrm>
            <a:custGeom>
              <a:avLst/>
              <a:gdLst/>
              <a:ahLst/>
              <a:cxnLst/>
              <a:rect l="l" t="t" r="r" b="b"/>
              <a:pathLst>
                <a:path w="9128760" h="2491740">
                  <a:moveTo>
                    <a:pt x="0" y="2491740"/>
                  </a:moveTo>
                  <a:lnTo>
                    <a:pt x="9128760" y="2491740"/>
                  </a:lnTo>
                </a:path>
                <a:path w="9128760" h="2491740">
                  <a:moveTo>
                    <a:pt x="0" y="2077212"/>
                  </a:moveTo>
                  <a:lnTo>
                    <a:pt x="9128760" y="2077212"/>
                  </a:lnTo>
                </a:path>
                <a:path w="9128760" h="2491740">
                  <a:moveTo>
                    <a:pt x="0" y="1661160"/>
                  </a:moveTo>
                  <a:lnTo>
                    <a:pt x="9128760" y="1661160"/>
                  </a:lnTo>
                </a:path>
                <a:path w="9128760" h="2491740">
                  <a:moveTo>
                    <a:pt x="0" y="1246632"/>
                  </a:moveTo>
                  <a:lnTo>
                    <a:pt x="9128760" y="1246632"/>
                  </a:lnTo>
                </a:path>
                <a:path w="9128760" h="2491740">
                  <a:moveTo>
                    <a:pt x="0" y="830580"/>
                  </a:moveTo>
                  <a:lnTo>
                    <a:pt x="9128760" y="830580"/>
                  </a:lnTo>
                </a:path>
                <a:path w="9128760" h="2491740">
                  <a:moveTo>
                    <a:pt x="0" y="414527"/>
                  </a:moveTo>
                  <a:lnTo>
                    <a:pt x="9128760" y="414527"/>
                  </a:lnTo>
                </a:path>
                <a:path w="9128760" h="2491740">
                  <a:moveTo>
                    <a:pt x="0" y="0"/>
                  </a:moveTo>
                  <a:lnTo>
                    <a:pt x="9128760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9948" y="2828544"/>
              <a:ext cx="1135443" cy="200863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5700" y="2333244"/>
              <a:ext cx="1135443" cy="25039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21452" y="2098547"/>
              <a:ext cx="1135443" cy="27386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48728" y="2118359"/>
              <a:ext cx="1135443" cy="27188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74480" y="2639567"/>
              <a:ext cx="1135443" cy="21976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82724" y="2825495"/>
              <a:ext cx="918222" cy="200482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08476" y="2330195"/>
              <a:ext cx="918222" cy="250012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34228" y="2097023"/>
              <a:ext cx="918222" cy="273329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9979" y="2116836"/>
              <a:ext cx="918222" cy="271348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85731" y="2636519"/>
              <a:ext cx="918222" cy="219379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530096" y="4828031"/>
              <a:ext cx="9128760" cy="0"/>
            </a:xfrm>
            <a:custGeom>
              <a:avLst/>
              <a:gdLst/>
              <a:ahLst/>
              <a:cxnLst/>
              <a:rect l="l" t="t" r="r" b="b"/>
              <a:pathLst>
                <a:path w="9128760">
                  <a:moveTo>
                    <a:pt x="0" y="0"/>
                  </a:moveTo>
                  <a:lnTo>
                    <a:pt x="9128760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290826" y="4913503"/>
            <a:ext cx="3168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r>
              <a:rPr sz="1200" spc="5" dirty="0">
                <a:solidFill>
                  <a:srgbClr val="D9D9D9"/>
                </a:solidFill>
                <a:latin typeface="Cambria"/>
                <a:cs typeface="Cambria"/>
              </a:rPr>
              <a:t>-</a:t>
            </a: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3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74540" y="4913503"/>
            <a:ext cx="402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3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1-40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00928" y="4913503"/>
            <a:ext cx="402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4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1-50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26933" y="4913503"/>
            <a:ext cx="402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D9D9D9"/>
                </a:solidFill>
                <a:latin typeface="Cambria"/>
                <a:cs typeface="Cambria"/>
              </a:rPr>
              <a:t>5</a:t>
            </a:r>
            <a:r>
              <a:rPr sz="1200" dirty="0">
                <a:solidFill>
                  <a:srgbClr val="D9D9D9"/>
                </a:solidFill>
                <a:latin typeface="Cambria"/>
                <a:cs typeface="Cambria"/>
              </a:rPr>
              <a:t>1-60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228455" y="4913503"/>
            <a:ext cx="10502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D9D9D9"/>
                </a:solidFill>
                <a:latin typeface="Cambria"/>
                <a:cs typeface="Cambria"/>
              </a:rPr>
              <a:t>60+</a:t>
            </a:r>
            <a:r>
              <a:rPr sz="1200" spc="3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spc="50" dirty="0">
                <a:solidFill>
                  <a:srgbClr val="D9D9D9"/>
                </a:solidFill>
                <a:latin typeface="Cambria"/>
                <a:cs typeface="Cambria"/>
              </a:rPr>
              <a:t>and</a:t>
            </a:r>
            <a:r>
              <a:rPr sz="1200" spc="3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200" spc="25" dirty="0">
                <a:solidFill>
                  <a:srgbClr val="D9D9D9"/>
                </a:solidFill>
                <a:latin typeface="Cambria"/>
                <a:cs typeface="Cambria"/>
              </a:rPr>
              <a:t>Above</a:t>
            </a:r>
            <a:endParaRPr sz="1200">
              <a:latin typeface="Cambria"/>
              <a:cs typeface="Cambr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849879" y="1348739"/>
            <a:ext cx="6485382" cy="611886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94310" rIns="0" bIns="0" rtlCol="0">
            <a:spAutoFit/>
          </a:bodyPr>
          <a:lstStyle/>
          <a:p>
            <a:pPr marL="887094">
              <a:lnSpc>
                <a:spcPct val="100000"/>
              </a:lnSpc>
              <a:spcBef>
                <a:spcPts val="1530"/>
              </a:spcBef>
            </a:pPr>
            <a:r>
              <a:rPr spc="120" dirty="0"/>
              <a:t>Age</a:t>
            </a:r>
            <a:r>
              <a:rPr spc="315" dirty="0"/>
              <a:t> </a:t>
            </a:r>
            <a:r>
              <a:rPr spc="90" dirty="0"/>
              <a:t>distribution</a:t>
            </a:r>
            <a:r>
              <a:rPr spc="295" dirty="0"/>
              <a:t> </a:t>
            </a:r>
            <a:r>
              <a:rPr spc="100" dirty="0"/>
              <a:t>with</a:t>
            </a:r>
            <a:r>
              <a:rPr spc="300" dirty="0"/>
              <a:t> </a:t>
            </a:r>
            <a:r>
              <a:rPr spc="95" dirty="0"/>
              <a:t>average</a:t>
            </a:r>
            <a:r>
              <a:rPr spc="305" dirty="0"/>
              <a:t> </a:t>
            </a:r>
            <a:r>
              <a:rPr spc="70" dirty="0"/>
              <a:t>credit</a:t>
            </a:r>
            <a:r>
              <a:rPr spc="290" dirty="0"/>
              <a:t> </a:t>
            </a:r>
            <a:r>
              <a:rPr spc="95" dirty="0"/>
              <a:t>amount</a:t>
            </a:r>
          </a:p>
          <a:p>
            <a:pPr marL="3688715">
              <a:lnSpc>
                <a:spcPct val="100000"/>
              </a:lnSpc>
              <a:spcBef>
                <a:spcPts val="795"/>
              </a:spcBef>
              <a:tabLst>
                <a:tab pos="5515610" algn="l"/>
              </a:tabLst>
            </a:pPr>
            <a:r>
              <a:rPr sz="1200" b="0" dirty="0">
                <a:solidFill>
                  <a:srgbClr val="D9D9D9"/>
                </a:solidFill>
                <a:latin typeface="Cambria"/>
                <a:cs typeface="Cambria"/>
              </a:rPr>
              <a:t>656481	</a:t>
            </a:r>
            <a:r>
              <a:rPr sz="1800" b="0" baseline="-6944" dirty="0">
                <a:solidFill>
                  <a:srgbClr val="D9D9D9"/>
                </a:solidFill>
                <a:latin typeface="Cambria"/>
                <a:cs typeface="Cambria"/>
              </a:rPr>
              <a:t>651767</a:t>
            </a:r>
            <a:endParaRPr sz="1800" baseline="-6944">
              <a:latin typeface="Cambria"/>
              <a:cs typeface="Cambria"/>
            </a:endParaRPr>
          </a:p>
          <a:p>
            <a:pPr marL="1862455">
              <a:lnSpc>
                <a:spcPct val="100000"/>
              </a:lnSpc>
              <a:spcBef>
                <a:spcPts val="405"/>
              </a:spcBef>
            </a:pPr>
            <a:r>
              <a:rPr sz="1200" b="0" dirty="0">
                <a:solidFill>
                  <a:srgbClr val="D9D9D9"/>
                </a:solidFill>
                <a:latin typeface="Cambria"/>
                <a:cs typeface="Cambria"/>
              </a:rPr>
              <a:t>600173</a:t>
            </a:r>
            <a:endParaRPr sz="1200">
              <a:latin typeface="Cambria"/>
              <a:cs typeface="Cambria"/>
            </a:endParaRPr>
          </a:p>
          <a:p>
            <a:pPr marL="7341234">
              <a:lnSpc>
                <a:spcPct val="100000"/>
              </a:lnSpc>
              <a:spcBef>
                <a:spcPts val="975"/>
              </a:spcBef>
            </a:pPr>
            <a:r>
              <a:rPr sz="1200" b="0" spc="5" dirty="0">
                <a:solidFill>
                  <a:srgbClr val="D9D9D9"/>
                </a:solidFill>
                <a:latin typeface="Cambria"/>
                <a:cs typeface="Cambria"/>
              </a:rPr>
              <a:t>526403</a:t>
            </a:r>
            <a:endParaRPr sz="1200">
              <a:latin typeface="Cambria"/>
              <a:cs typeface="Cambria"/>
            </a:endParaRPr>
          </a:p>
          <a:p>
            <a:pPr marL="36830">
              <a:lnSpc>
                <a:spcPct val="100000"/>
              </a:lnSpc>
              <a:spcBef>
                <a:spcPts val="45"/>
              </a:spcBef>
            </a:pPr>
            <a:r>
              <a:rPr sz="1200" b="0" dirty="0">
                <a:solidFill>
                  <a:srgbClr val="D9D9D9"/>
                </a:solidFill>
                <a:latin typeface="Cambria"/>
                <a:cs typeface="Cambria"/>
              </a:rPr>
              <a:t>481021</a:t>
            </a:r>
            <a:endParaRPr sz="1200">
              <a:latin typeface="Cambria"/>
              <a:cs typeface="Cambria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73273" y="294259"/>
            <a:ext cx="6756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Insights-The</a:t>
            </a:r>
            <a:r>
              <a:rPr spc="195" dirty="0"/>
              <a:t> </a:t>
            </a:r>
            <a:r>
              <a:rPr spc="170" dirty="0"/>
              <a:t>Bivariate</a:t>
            </a:r>
            <a:r>
              <a:rPr spc="10" dirty="0"/>
              <a:t> </a:t>
            </a:r>
            <a:r>
              <a:rPr spc="175" dirty="0"/>
              <a:t>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88872" y="6021682"/>
            <a:ext cx="989076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From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40" dirty="0">
                <a:solidFill>
                  <a:srgbClr val="FFFFFF"/>
                </a:solidFill>
                <a:latin typeface="Cambria"/>
                <a:cs typeface="Cambria"/>
              </a:rPr>
              <a:t>bivariate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analysis,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it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9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seen</a:t>
            </a: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25" dirty="0">
                <a:solidFill>
                  <a:srgbClr val="FFFFFF"/>
                </a:solidFill>
                <a:latin typeface="Cambria"/>
                <a:cs typeface="Cambria"/>
              </a:rPr>
              <a:t>who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5" dirty="0">
                <a:solidFill>
                  <a:srgbClr val="FFFFFF"/>
                </a:solidFill>
                <a:latin typeface="Cambria"/>
                <a:cs typeface="Cambria"/>
              </a:rPr>
              <a:t>businessmen,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under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8872" y="6448402"/>
            <a:ext cx="3497579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i="1" spc="70" dirty="0">
                <a:solidFill>
                  <a:srgbClr val="FFFFFF"/>
                </a:solidFill>
                <a:latin typeface="Cambria"/>
                <a:cs typeface="Cambria"/>
              </a:rPr>
              <a:t>highest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number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defaulters.</a:t>
            </a:r>
            <a:endParaRPr sz="210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7347" y="1124711"/>
          <a:ext cx="11951331" cy="48249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1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80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2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84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856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9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856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928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7335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13461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1800000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173990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674204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 gridSpan="6">
                  <a:txBody>
                    <a:bodyPr/>
                    <a:lstStyle/>
                    <a:p>
                      <a:pPr marL="15875">
                        <a:lnSpc>
                          <a:spcPct val="100000"/>
                        </a:lnSpc>
                        <a:spcBef>
                          <a:spcPts val="1825"/>
                        </a:spcBef>
                      </a:pPr>
                      <a:r>
                        <a:rPr sz="2000" b="1" spc="10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Segmented</a:t>
                      </a:r>
                      <a:r>
                        <a:rPr sz="2000" b="1" spc="15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7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Average</a:t>
                      </a:r>
                      <a:r>
                        <a:rPr sz="2000" b="1" spc="27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8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amount</a:t>
                      </a:r>
                      <a:r>
                        <a:rPr sz="2000" b="1" spc="27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5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credited</a:t>
                      </a:r>
                      <a:r>
                        <a:rPr sz="2000" b="1" spc="27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2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per</a:t>
                      </a:r>
                      <a:r>
                        <a:rPr sz="2000" b="1" spc="28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7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name</a:t>
                      </a:r>
                      <a:r>
                        <a:rPr sz="2000" b="1" spc="28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4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income</a:t>
                      </a:r>
                      <a:r>
                        <a:rPr sz="2000" b="1" spc="265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70" dirty="0">
                          <a:solidFill>
                            <a:srgbClr val="F1F1F1"/>
                          </a:solidFill>
                          <a:latin typeface="Cambria"/>
                          <a:cs typeface="Cambria"/>
                        </a:rPr>
                        <a:t>type</a:t>
                      </a:r>
                      <a:endParaRPr sz="2000">
                        <a:latin typeface="Cambria"/>
                        <a:cs typeface="Cambri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1257935">
                        <a:lnSpc>
                          <a:spcPct val="100000"/>
                        </a:lnSpc>
                        <a:spcBef>
                          <a:spcPts val="2070"/>
                        </a:spcBef>
                        <a:tabLst>
                          <a:tab pos="3936365" algn="l"/>
                          <a:tab pos="4829175" algn="l"/>
                          <a:tab pos="7507605" algn="l"/>
                        </a:tabLst>
                      </a:pPr>
                      <a:r>
                        <a:rPr sz="1800" baseline="43981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765000	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682282	</a:t>
                      </a:r>
                      <a:r>
                        <a:rPr sz="1800" baseline="-16203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652144	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684000</a:t>
                      </a:r>
                      <a:endParaRPr sz="1200">
                        <a:latin typeface="Cambria"/>
                        <a:cs typeface="Cambria"/>
                      </a:endParaRPr>
                    </a:p>
                    <a:p>
                      <a:pPr marL="365125">
                        <a:lnSpc>
                          <a:spcPct val="100000"/>
                        </a:lnSpc>
                        <a:spcBef>
                          <a:spcPts val="204"/>
                        </a:spcBef>
                        <a:tabLst>
                          <a:tab pos="2150110" algn="l"/>
                          <a:tab pos="3042920" algn="l"/>
                          <a:tab pos="5721985" algn="l"/>
                          <a:tab pos="6614795" algn="l"/>
                        </a:tabLst>
                      </a:pPr>
                      <a:r>
                        <a:rPr sz="1800" baseline="27777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592068	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538034	</a:t>
                      </a:r>
                      <a:r>
                        <a:rPr sz="1800" spc="7" baseline="16203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570834	</a:t>
                      </a: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539247	</a:t>
                      </a:r>
                      <a:r>
                        <a:rPr sz="1800" baseline="48611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630000</a:t>
                      </a:r>
                      <a:endParaRPr sz="1800" baseline="48611">
                        <a:latin typeface="Cambria"/>
                        <a:cs typeface="Cambria"/>
                      </a:endParaRPr>
                    </a:p>
                  </a:txBody>
                  <a:tcPr marL="0" marR="0" marT="231775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583777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531830</a:t>
                      </a:r>
                      <a:endParaRPr sz="1200">
                        <a:latin typeface="Cambria"/>
                        <a:cs typeface="Cambria"/>
                      </a:endParaRPr>
                    </a:p>
                  </a:txBody>
                  <a:tcPr marL="0" marR="0" marT="0" marB="0">
                    <a:lnB w="12700">
                      <a:solidFill>
                        <a:srgbClr val="F1F1F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62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526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7462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892810" algn="l"/>
                        </a:tabLst>
                      </a:pPr>
                      <a:r>
                        <a:rPr sz="1050" spc="1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	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894080" algn="l"/>
                        </a:tabLst>
                      </a:pPr>
                      <a:r>
                        <a:rPr sz="1050" spc="1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	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730"/>
                        </a:spcBef>
                        <a:tabLst>
                          <a:tab pos="895985" algn="l"/>
                        </a:tabLst>
                      </a:pPr>
                      <a:r>
                        <a:rPr sz="1050" spc="1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	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0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1F1F1"/>
                      </a:solidFill>
                      <a:prstDash val="solid"/>
                    </a:lnL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1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92710" marB="0">
                    <a:lnR w="12700">
                      <a:solidFill>
                        <a:srgbClr val="F1F1F1"/>
                      </a:solidFill>
                      <a:prstDash val="solid"/>
                    </a:lnR>
                    <a:lnT w="12700">
                      <a:solidFill>
                        <a:srgbClr val="F1F1F1"/>
                      </a:solidFill>
                      <a:prstDash val="solid"/>
                    </a:lnT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1F1F1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40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6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Businessman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20447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6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Commercial</a:t>
                      </a:r>
                      <a:r>
                        <a:rPr sz="1050" spc="4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050" spc="4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associate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0670" marR="118110" indent="-156845">
                        <a:lnSpc>
                          <a:spcPct val="103000"/>
                        </a:lnSpc>
                        <a:spcBef>
                          <a:spcPts val="345"/>
                        </a:spcBef>
                      </a:pPr>
                      <a:r>
                        <a:rPr sz="10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Matern</a:t>
                      </a:r>
                      <a:r>
                        <a:rPr sz="1050" spc="-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ity  </a:t>
                      </a:r>
                      <a:r>
                        <a:rPr sz="1050" spc="4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leave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4381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4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Pensioner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7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State</a:t>
                      </a:r>
                      <a:r>
                        <a:rPr sz="1050" spc="4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1050" spc="50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servant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6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Student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5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Unemployed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050" spc="55" dirty="0">
                          <a:solidFill>
                            <a:srgbClr val="D9D9D9"/>
                          </a:solidFill>
                          <a:latin typeface="Cambria"/>
                          <a:cs typeface="Cambria"/>
                        </a:rPr>
                        <a:t>Working</a:t>
                      </a:r>
                      <a:endParaRPr sz="1050">
                        <a:latin typeface="Cambria"/>
                        <a:cs typeface="Cambria"/>
                      </a:endParaRPr>
                    </a:p>
                  </a:txBody>
                  <a:tcPr marL="0" marR="0" marT="51435" marB="0">
                    <a:lnL w="12700">
                      <a:solidFill>
                        <a:srgbClr val="F1F1F1"/>
                      </a:solidFill>
                      <a:prstDash val="solid"/>
                    </a:lnL>
                    <a:lnR w="12700">
                      <a:solidFill>
                        <a:srgbClr val="F1F1F1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12700">
                      <a:solidFill>
                        <a:srgbClr val="F1F1F1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0020" y="4477461"/>
            <a:ext cx="669010" cy="7894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3084" y="4428756"/>
            <a:ext cx="669010" cy="8381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40752" y="4474514"/>
            <a:ext cx="669010" cy="79242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18419" y="4410468"/>
            <a:ext cx="669010" cy="8564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11483" y="4485132"/>
            <a:ext cx="669010" cy="7818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81271" y="4474451"/>
            <a:ext cx="451878" cy="78563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74335" y="4427220"/>
            <a:ext cx="451878" cy="8328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53528" y="4472940"/>
            <a:ext cx="450342" cy="78714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31195" y="4408932"/>
            <a:ext cx="451878" cy="85115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224259" y="4483595"/>
            <a:ext cx="451878" cy="77649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17347" y="1124711"/>
            <a:ext cx="11954510" cy="4825365"/>
            <a:chOff x="117347" y="1124711"/>
            <a:chExt cx="11954510" cy="4825365"/>
          </a:xfrm>
        </p:grpSpPr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7347" y="1124711"/>
              <a:ext cx="11954256" cy="482498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91084" y="2357627"/>
              <a:ext cx="11607165" cy="2611120"/>
            </a:xfrm>
            <a:custGeom>
              <a:avLst/>
              <a:gdLst/>
              <a:ahLst/>
              <a:cxnLst/>
              <a:rect l="l" t="t" r="r" b="b"/>
              <a:pathLst>
                <a:path w="11607165" h="2611120">
                  <a:moveTo>
                    <a:pt x="0" y="2610612"/>
                  </a:moveTo>
                  <a:lnTo>
                    <a:pt x="11606784" y="2610612"/>
                  </a:lnTo>
                </a:path>
                <a:path w="11607165" h="2611120">
                  <a:moveTo>
                    <a:pt x="0" y="2321052"/>
                  </a:moveTo>
                  <a:lnTo>
                    <a:pt x="11606784" y="2321052"/>
                  </a:lnTo>
                </a:path>
                <a:path w="11607165" h="2611120">
                  <a:moveTo>
                    <a:pt x="0" y="2031492"/>
                  </a:moveTo>
                  <a:lnTo>
                    <a:pt x="11606784" y="2031492"/>
                  </a:lnTo>
                </a:path>
                <a:path w="11607165" h="2611120">
                  <a:moveTo>
                    <a:pt x="0" y="1740408"/>
                  </a:moveTo>
                  <a:lnTo>
                    <a:pt x="11606784" y="1740408"/>
                  </a:lnTo>
                </a:path>
                <a:path w="11607165" h="2611120">
                  <a:moveTo>
                    <a:pt x="0" y="1450848"/>
                  </a:moveTo>
                  <a:lnTo>
                    <a:pt x="11606784" y="1450848"/>
                  </a:lnTo>
                </a:path>
                <a:path w="11607165" h="2611120">
                  <a:moveTo>
                    <a:pt x="0" y="1159764"/>
                  </a:moveTo>
                  <a:lnTo>
                    <a:pt x="11606784" y="1159764"/>
                  </a:lnTo>
                </a:path>
                <a:path w="11607165" h="2611120">
                  <a:moveTo>
                    <a:pt x="0" y="870204"/>
                  </a:moveTo>
                  <a:lnTo>
                    <a:pt x="11606784" y="870204"/>
                  </a:lnTo>
                </a:path>
                <a:path w="11607165" h="2611120">
                  <a:moveTo>
                    <a:pt x="0" y="580644"/>
                  </a:moveTo>
                  <a:lnTo>
                    <a:pt x="11606784" y="580644"/>
                  </a:lnTo>
                </a:path>
                <a:path w="11607165" h="2611120">
                  <a:moveTo>
                    <a:pt x="0" y="289560"/>
                  </a:moveTo>
                  <a:lnTo>
                    <a:pt x="11606784" y="289560"/>
                  </a:lnTo>
                </a:path>
                <a:path w="11607165" h="2611120">
                  <a:moveTo>
                    <a:pt x="0" y="0"/>
                  </a:moveTo>
                  <a:lnTo>
                    <a:pt x="11606784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9288" y="2645663"/>
              <a:ext cx="669010" cy="262128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2351" y="4279430"/>
              <a:ext cx="669010" cy="9875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83892" y="4398225"/>
              <a:ext cx="669010" cy="86871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076955" y="4148378"/>
              <a:ext cx="669010" cy="111856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56147" y="4267187"/>
              <a:ext cx="667512" cy="99975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47688" y="4311446"/>
              <a:ext cx="669010" cy="95549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33816" y="4343361"/>
              <a:ext cx="669010" cy="92358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326879" y="4265676"/>
              <a:ext cx="669010" cy="100126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10539" y="2644139"/>
              <a:ext cx="451878" cy="261594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03603" y="4276344"/>
              <a:ext cx="451878" cy="98374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296668" y="4396727"/>
              <a:ext cx="451878" cy="86335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189731" y="4145279"/>
              <a:ext cx="451878" cy="111480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67400" y="4265676"/>
              <a:ext cx="451878" cy="9944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760464" y="4308347"/>
              <a:ext cx="451878" cy="9517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45067" y="4341863"/>
              <a:ext cx="451878" cy="91822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438131" y="4262627"/>
              <a:ext cx="451878" cy="99745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741931" y="1275587"/>
              <a:ext cx="7998714" cy="579881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963472" y="6235042"/>
            <a:ext cx="1002601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2100" i="1" spc="45" dirty="0">
                <a:solidFill>
                  <a:srgbClr val="FFFFFF"/>
                </a:solidFill>
                <a:latin typeface="Cambria"/>
                <a:cs typeface="Cambria"/>
              </a:rPr>
              <a:t>maternity, 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100" i="1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students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100" i="1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15" dirty="0">
                <a:solidFill>
                  <a:srgbClr val="FFFFFF"/>
                </a:solidFill>
                <a:latin typeface="Cambria"/>
                <a:cs typeface="Cambria"/>
              </a:rPr>
              <a:t>no</a:t>
            </a:r>
            <a:r>
              <a:rPr sz="210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defaulters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whereas</a:t>
            </a:r>
            <a:r>
              <a:rPr sz="2100" i="1" spc="60" dirty="0">
                <a:solidFill>
                  <a:srgbClr val="FFFFFF"/>
                </a:solidFill>
                <a:latin typeface="Cambria"/>
                <a:cs typeface="Cambria"/>
              </a:rPr>
              <a:t> unemployed</a:t>
            </a:r>
            <a:r>
              <a:rPr sz="2100" i="1" spc="50" dirty="0">
                <a:solidFill>
                  <a:srgbClr val="FFFFFF"/>
                </a:solidFill>
                <a:latin typeface="Cambria"/>
                <a:cs typeface="Cambria"/>
              </a:rPr>
              <a:t> customers</a:t>
            </a:r>
            <a:r>
              <a:rPr sz="2100" i="1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2100" i="1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-305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1650" spc="-457" baseline="-30303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sz="2100" i="1" spc="-305" dirty="0">
                <a:solidFill>
                  <a:srgbClr val="FFFFFF"/>
                </a:solidFill>
                <a:latin typeface="Cambria"/>
                <a:cs typeface="Cambria"/>
              </a:rPr>
              <a:t>h</a:t>
            </a:r>
            <a:r>
              <a:rPr sz="1650" spc="-457" baseline="-30303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sz="1650" spc="-127" baseline="-30303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100" i="1" spc="3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2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61310" y="213105"/>
            <a:ext cx="53574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Insights-The</a:t>
            </a:r>
            <a:r>
              <a:rPr spc="195" dirty="0"/>
              <a:t> </a:t>
            </a:r>
            <a:r>
              <a:rPr spc="85" dirty="0"/>
              <a:t>correlations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0654" y="1524762"/>
            <a:ext cx="3918585" cy="435546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1300" marR="93980" indent="-228600">
              <a:lnSpc>
                <a:spcPct val="80000"/>
              </a:lnSpc>
              <a:spcBef>
                <a:spcPts val="5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Understanding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correlation </a:t>
            </a:r>
            <a:r>
              <a:rPr sz="2000" spc="-4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between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 target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can</a:t>
            </a:r>
            <a:r>
              <a:rPr sz="20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provide 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into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strong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indicators </a:t>
            </a:r>
            <a:r>
              <a:rPr sz="2000" spc="-4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default.</a:t>
            </a:r>
            <a:endParaRPr sz="2000">
              <a:latin typeface="Cambria"/>
              <a:cs typeface="Cambria"/>
            </a:endParaRPr>
          </a:p>
          <a:p>
            <a:pPr marL="241300" marR="209550" indent="-228600">
              <a:lnSpc>
                <a:spcPct val="8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215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this 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project </a:t>
            </a:r>
            <a:r>
              <a:rPr sz="2000" spc="165" dirty="0">
                <a:solidFill>
                  <a:srgbClr val="FFFFFF"/>
                </a:solidFill>
                <a:latin typeface="Cambria"/>
                <a:cs typeface="Cambria"/>
              </a:rPr>
              <a:t>I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have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r>
              <a:rPr sz="2000" spc="-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th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datas</a:t>
            </a:r>
            <a:r>
              <a:rPr sz="2000" spc="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0" dirty="0">
                <a:solidFill>
                  <a:srgbClr val="FFFFFF"/>
                </a:solidFill>
                <a:latin typeface="Cambria"/>
                <a:cs typeface="Cambria"/>
              </a:rPr>
              <a:t>t</a:t>
            </a:r>
            <a:r>
              <a:rPr sz="2000" spc="25" dirty="0">
                <a:solidFill>
                  <a:srgbClr val="FFFFFF"/>
                </a:solidFill>
                <a:latin typeface="Cambria"/>
                <a:cs typeface="Cambria"/>
              </a:rPr>
              <a:t>o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fi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nd  </a:t>
            </a:r>
            <a:r>
              <a:rPr sz="2000" spc="25" dirty="0">
                <a:solidFill>
                  <a:srgbClr val="FFFFFF"/>
                </a:solidFill>
                <a:latin typeface="Cambria"/>
                <a:cs typeface="Cambria"/>
              </a:rPr>
              <a:t>top</a:t>
            </a:r>
            <a:r>
              <a:rPr sz="20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correlations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Cambria"/>
                <a:cs typeface="Cambria"/>
              </a:rPr>
              <a:t>between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target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variable.</a:t>
            </a:r>
            <a:endParaRPr sz="2000">
              <a:latin typeface="Cambria"/>
              <a:cs typeface="Cambria"/>
            </a:endParaRPr>
          </a:p>
          <a:p>
            <a:pPr marL="241300" marR="938530" indent="-228600">
              <a:lnSpc>
                <a:spcPts val="1920"/>
              </a:lnSpc>
              <a:spcBef>
                <a:spcPts val="15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Calculated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correlation 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Cambria"/>
                <a:cs typeface="Cambria"/>
              </a:rPr>
              <a:t>coefficients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Excel </a:t>
            </a:r>
            <a:r>
              <a:rPr sz="2000" spc="-4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functions.</a:t>
            </a:r>
            <a:endParaRPr sz="2000">
              <a:latin typeface="Cambria"/>
              <a:cs typeface="Cambria"/>
            </a:endParaRPr>
          </a:p>
          <a:p>
            <a:pPr marL="241300" marR="5080" indent="-228600">
              <a:lnSpc>
                <a:spcPct val="80000"/>
              </a:lnSpc>
              <a:spcBef>
                <a:spcPts val="161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Highlighted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Cambria"/>
                <a:cs typeface="Cambria"/>
              </a:rPr>
              <a:t>top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10</a:t>
            </a:r>
            <a:r>
              <a:rPr sz="20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correlations </a:t>
            </a:r>
            <a:r>
              <a:rPr sz="2000" spc="-4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correlation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5" dirty="0">
                <a:solidFill>
                  <a:srgbClr val="FFFFFF"/>
                </a:solidFill>
                <a:latin typeface="Cambria"/>
                <a:cs typeface="Cambria"/>
              </a:rPr>
              <a:t>matrices.</a:t>
            </a:r>
            <a:endParaRPr sz="2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45628" y="977646"/>
            <a:ext cx="4137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executed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correlation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45628" y="1169365"/>
            <a:ext cx="10325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Features: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45628" y="1582927"/>
            <a:ext cx="30314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65" dirty="0">
                <a:solidFill>
                  <a:srgbClr val="FFFFFF"/>
                </a:solidFill>
                <a:latin typeface="Cambria"/>
                <a:cs typeface="Cambria"/>
              </a:rPr>
              <a:t>YEARS</a:t>
            </a:r>
            <a:r>
              <a:rPr sz="14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8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4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75" dirty="0">
                <a:solidFill>
                  <a:srgbClr val="FFFFFF"/>
                </a:solidFill>
                <a:latin typeface="Cambria"/>
                <a:cs typeface="Cambria"/>
              </a:rPr>
              <a:t>EXPERIENCE</a:t>
            </a:r>
            <a:r>
              <a:rPr sz="14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4228" y="1732280"/>
            <a:ext cx="18034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FL</a:t>
            </a:r>
            <a:r>
              <a:rPr sz="1400" spc="17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00" spc="210" dirty="0">
                <a:solidFill>
                  <a:srgbClr val="FFFFFF"/>
                </a:solidFill>
                <a:latin typeface="Cambria"/>
                <a:cs typeface="Cambria"/>
              </a:rPr>
              <a:t>G_</a:t>
            </a:r>
            <a:r>
              <a:rPr sz="14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400" spc="170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P_</a:t>
            </a: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1400" spc="180" dirty="0">
                <a:solidFill>
                  <a:srgbClr val="FFFFFF"/>
                </a:solidFill>
                <a:latin typeface="Cambria"/>
                <a:cs typeface="Cambria"/>
              </a:rPr>
              <a:t>HON</a:t>
            </a:r>
            <a:r>
              <a:rPr sz="1400" spc="204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45628" y="2084324"/>
            <a:ext cx="3549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OBS_30_CNT_SOCIAL_CIRCLE</a:t>
            </a:r>
            <a:r>
              <a:rPr sz="14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45628" y="2233676"/>
            <a:ext cx="3917950" cy="593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5"/>
              </a:spcBef>
            </a:pP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OBS_60_CNT_SOCIAL_CIRCLE</a:t>
            </a:r>
            <a:endParaRPr sz="14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AMT_CREDIT</a:t>
            </a:r>
            <a:r>
              <a:rPr sz="14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4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70" dirty="0">
                <a:solidFill>
                  <a:srgbClr val="FFFFFF"/>
                </a:solidFill>
                <a:latin typeface="Cambria"/>
                <a:cs typeface="Cambria"/>
              </a:rPr>
              <a:t>AMT_GOODS_PRICE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45628" y="2939542"/>
            <a:ext cx="31826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REGION_RATING_CLIENT</a:t>
            </a:r>
            <a:r>
              <a:rPr sz="14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174228" y="3088894"/>
            <a:ext cx="3530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REGION_RATING_CLIENT_WITH_CITY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45628" y="3440938"/>
            <a:ext cx="23075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75" dirty="0">
                <a:solidFill>
                  <a:srgbClr val="FFFFFF"/>
                </a:solidFill>
                <a:latin typeface="Cambria"/>
                <a:cs typeface="Cambria"/>
              </a:rPr>
              <a:t>CNT_CHILDERN</a:t>
            </a:r>
            <a:r>
              <a:rPr sz="14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4228" y="3590290"/>
            <a:ext cx="2257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CNT_FAMILY_MEMBERS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45628" y="3943553"/>
            <a:ext cx="4053204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70" dirty="0">
                <a:solidFill>
                  <a:srgbClr val="FFFFFF"/>
                </a:solidFill>
                <a:latin typeface="Cambria"/>
                <a:cs typeface="Cambria"/>
              </a:rPr>
              <a:t>REG_REGION_NOT_WORK_REGION</a:t>
            </a:r>
            <a:r>
              <a:rPr sz="14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74228" y="4093590"/>
            <a:ext cx="33191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70" dirty="0">
                <a:solidFill>
                  <a:srgbClr val="FFFFFF"/>
                </a:solidFill>
                <a:latin typeface="Cambria"/>
                <a:cs typeface="Cambria"/>
              </a:rPr>
              <a:t>LIVE_REGION_NOT_WORK_REGION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45628" y="4445634"/>
            <a:ext cx="35560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DEF_30_CNT_SOCIAL_CIRCLE</a:t>
            </a:r>
            <a:r>
              <a:rPr sz="14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74228" y="4594986"/>
            <a:ext cx="27654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DEF_60_CNT_SOCIAL_CIRCLE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45628" y="4947030"/>
            <a:ext cx="34429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65" dirty="0">
                <a:solidFill>
                  <a:srgbClr val="FFFFFF"/>
                </a:solidFill>
                <a:latin typeface="Cambria"/>
                <a:cs typeface="Cambria"/>
              </a:rPr>
              <a:t>REG_CITY_NOT_WORK_CITY</a:t>
            </a:r>
            <a:r>
              <a:rPr sz="14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945628" y="5096383"/>
            <a:ext cx="4079240" cy="94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LIVE_CITY_NOT_WORK_CITY</a:t>
            </a:r>
            <a:endParaRPr sz="14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110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AMT_ANNUITY</a:t>
            </a:r>
            <a:r>
              <a:rPr sz="14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4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65" dirty="0">
                <a:solidFill>
                  <a:srgbClr val="FFFFFF"/>
                </a:solidFill>
                <a:latin typeface="Cambria"/>
                <a:cs typeface="Cambria"/>
              </a:rPr>
              <a:t>AMT_GOODS_PRICE</a:t>
            </a:r>
            <a:endParaRPr sz="1400">
              <a:latin typeface="Cambria"/>
              <a:cs typeface="Cambria"/>
            </a:endParaRPr>
          </a:p>
          <a:p>
            <a:pPr marL="241300" indent="-228600">
              <a:lnSpc>
                <a:spcPct val="100000"/>
              </a:lnSpc>
              <a:spcBef>
                <a:spcPts val="1090"/>
              </a:spcBef>
              <a:buFont typeface="Wingdings"/>
              <a:buChar char=""/>
              <a:tabLst>
                <a:tab pos="241300" algn="l"/>
              </a:tabLst>
            </a:pPr>
            <a:r>
              <a:rPr sz="1400" spc="150" dirty="0">
                <a:solidFill>
                  <a:srgbClr val="FFFFFF"/>
                </a:solidFill>
                <a:latin typeface="Cambria"/>
                <a:cs typeface="Cambria"/>
              </a:rPr>
              <a:t>AMT_CREDIT</a:t>
            </a: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400" spc="-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50" dirty="0">
                <a:solidFill>
                  <a:srgbClr val="FFFFFF"/>
                </a:solidFill>
                <a:latin typeface="Cambria"/>
                <a:cs typeface="Cambria"/>
              </a:rPr>
              <a:t>AMT_ANNUITY</a:t>
            </a:r>
            <a:r>
              <a:rPr sz="1300" spc="150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13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99152" y="2407412"/>
            <a:ext cx="262445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1. I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Excel’s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correlation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matrices.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99152" y="3432759"/>
            <a:ext cx="2372360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algn="just">
              <a:lnSpc>
                <a:spcPts val="2160"/>
              </a:lnSpc>
              <a:spcBef>
                <a:spcPts val="37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2.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formula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correlation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specific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features: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99152" y="4471161"/>
            <a:ext cx="2574290" cy="48831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0"/>
              </a:spcBef>
            </a:pP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b="1" i="1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ORR</a:t>
            </a:r>
            <a:r>
              <a:rPr sz="1600" b="1" i="1" spc="-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600" b="1" i="1" spc="-1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She</a:t>
            </a:r>
            <a:r>
              <a:rPr sz="1600" b="1" i="1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b="1" i="1" spc="-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600" b="1" i="1" spc="-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600" b="1" i="1" spc="-5" dirty="0">
                <a:solidFill>
                  <a:srgbClr val="FFFFFF"/>
                </a:solidFill>
                <a:latin typeface="Calibri"/>
                <a:cs typeface="Calibri"/>
              </a:rPr>
              <a:t>!L2:</a:t>
            </a:r>
            <a:r>
              <a:rPr sz="1600" b="1" i="1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r>
              <a:rPr sz="1600" b="1" i="1" dirty="0">
                <a:solidFill>
                  <a:srgbClr val="FFFFFF"/>
                </a:solidFill>
                <a:latin typeface="Calibri"/>
                <a:cs typeface="Calibri"/>
              </a:rPr>
              <a:t>02</a:t>
            </a: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600" b="1" i="1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600" b="1" i="1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600" b="1" i="1" spc="-5" dirty="0">
                <a:solidFill>
                  <a:srgbClr val="FFFFFF"/>
                </a:solidFill>
                <a:latin typeface="Calibri"/>
                <a:cs typeface="Calibri"/>
              </a:rPr>
              <a:t>e  </a:t>
            </a:r>
            <a:r>
              <a:rPr sz="1600" b="1" i="1" spc="-10" dirty="0">
                <a:solidFill>
                  <a:srgbClr val="FFFFFF"/>
                </a:solidFill>
                <a:latin typeface="Calibri"/>
                <a:cs typeface="Calibri"/>
              </a:rPr>
              <a:t>et1!Q2:Q4027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0156" y="1501521"/>
            <a:ext cx="1095375" cy="744855"/>
            <a:chOff x="6590156" y="1501521"/>
            <a:chExt cx="1095375" cy="744855"/>
          </a:xfrm>
        </p:grpSpPr>
        <p:sp>
          <p:nvSpPr>
            <p:cNvPr id="25" name="object 25"/>
            <p:cNvSpPr/>
            <p:nvPr/>
          </p:nvSpPr>
          <p:spPr>
            <a:xfrm>
              <a:off x="6599681" y="1511046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838200" y="0"/>
                  </a:moveTo>
                  <a:lnTo>
                    <a:pt x="848360" y="90677"/>
                  </a:lnTo>
                  <a:lnTo>
                    <a:pt x="791108" y="104442"/>
                  </a:lnTo>
                  <a:lnTo>
                    <a:pt x="735707" y="119465"/>
                  </a:lnTo>
                  <a:lnTo>
                    <a:pt x="682158" y="135745"/>
                  </a:lnTo>
                  <a:lnTo>
                    <a:pt x="630460" y="153282"/>
                  </a:lnTo>
                  <a:lnTo>
                    <a:pt x="580613" y="172078"/>
                  </a:lnTo>
                  <a:lnTo>
                    <a:pt x="532617" y="192130"/>
                  </a:lnTo>
                  <a:lnTo>
                    <a:pt x="486473" y="213440"/>
                  </a:lnTo>
                  <a:lnTo>
                    <a:pt x="442180" y="236008"/>
                  </a:lnTo>
                  <a:lnTo>
                    <a:pt x="399739" y="259833"/>
                  </a:lnTo>
                  <a:lnTo>
                    <a:pt x="359149" y="284915"/>
                  </a:lnTo>
                  <a:lnTo>
                    <a:pt x="320410" y="311256"/>
                  </a:lnTo>
                  <a:lnTo>
                    <a:pt x="283524" y="338853"/>
                  </a:lnTo>
                  <a:lnTo>
                    <a:pt x="248489" y="367708"/>
                  </a:lnTo>
                  <a:lnTo>
                    <a:pt x="215306" y="397821"/>
                  </a:lnTo>
                  <a:lnTo>
                    <a:pt x="183975" y="429191"/>
                  </a:lnTo>
                  <a:lnTo>
                    <a:pt x="154495" y="461819"/>
                  </a:lnTo>
                  <a:lnTo>
                    <a:pt x="126868" y="495704"/>
                  </a:lnTo>
                  <a:lnTo>
                    <a:pt x="101093" y="530847"/>
                  </a:lnTo>
                  <a:lnTo>
                    <a:pt x="77170" y="567247"/>
                  </a:lnTo>
                  <a:lnTo>
                    <a:pt x="55099" y="604905"/>
                  </a:lnTo>
                  <a:lnTo>
                    <a:pt x="34880" y="643820"/>
                  </a:lnTo>
                  <a:lnTo>
                    <a:pt x="16514" y="683993"/>
                  </a:lnTo>
                  <a:lnTo>
                    <a:pt x="0" y="725424"/>
                  </a:lnTo>
                  <a:lnTo>
                    <a:pt x="26352" y="682887"/>
                  </a:lnTo>
                  <a:lnTo>
                    <a:pt x="54172" y="642146"/>
                  </a:lnTo>
                  <a:lnTo>
                    <a:pt x="83461" y="603200"/>
                  </a:lnTo>
                  <a:lnTo>
                    <a:pt x="114219" y="566049"/>
                  </a:lnTo>
                  <a:lnTo>
                    <a:pt x="146445" y="530693"/>
                  </a:lnTo>
                  <a:lnTo>
                    <a:pt x="180140" y="497132"/>
                  </a:lnTo>
                  <a:lnTo>
                    <a:pt x="215302" y="465365"/>
                  </a:lnTo>
                  <a:lnTo>
                    <a:pt x="251933" y="435393"/>
                  </a:lnTo>
                  <a:lnTo>
                    <a:pt x="290032" y="407216"/>
                  </a:lnTo>
                  <a:lnTo>
                    <a:pt x="329598" y="380834"/>
                  </a:lnTo>
                  <a:lnTo>
                    <a:pt x="370633" y="356246"/>
                  </a:lnTo>
                  <a:lnTo>
                    <a:pt x="413135" y="333452"/>
                  </a:lnTo>
                  <a:lnTo>
                    <a:pt x="457105" y="312452"/>
                  </a:lnTo>
                  <a:lnTo>
                    <a:pt x="502543" y="293247"/>
                  </a:lnTo>
                  <a:lnTo>
                    <a:pt x="549449" y="275836"/>
                  </a:lnTo>
                  <a:lnTo>
                    <a:pt x="597821" y="260219"/>
                  </a:lnTo>
                  <a:lnTo>
                    <a:pt x="647662" y="246396"/>
                  </a:lnTo>
                  <a:lnTo>
                    <a:pt x="698969" y="234367"/>
                  </a:lnTo>
                  <a:lnTo>
                    <a:pt x="751744" y="224131"/>
                  </a:lnTo>
                  <a:lnTo>
                    <a:pt x="805986" y="215690"/>
                  </a:lnTo>
                  <a:lnTo>
                    <a:pt x="861695" y="209041"/>
                  </a:lnTo>
                  <a:lnTo>
                    <a:pt x="871982" y="299719"/>
                  </a:lnTo>
                  <a:lnTo>
                    <a:pt x="1075944" y="11353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99681" y="1511046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0" y="725424"/>
                  </a:moveTo>
                  <a:lnTo>
                    <a:pt x="16514" y="683993"/>
                  </a:lnTo>
                  <a:lnTo>
                    <a:pt x="34880" y="643820"/>
                  </a:lnTo>
                  <a:lnTo>
                    <a:pt x="55099" y="604905"/>
                  </a:lnTo>
                  <a:lnTo>
                    <a:pt x="77170" y="567247"/>
                  </a:lnTo>
                  <a:lnTo>
                    <a:pt x="101093" y="530847"/>
                  </a:lnTo>
                  <a:lnTo>
                    <a:pt x="126868" y="495704"/>
                  </a:lnTo>
                  <a:lnTo>
                    <a:pt x="154495" y="461819"/>
                  </a:lnTo>
                  <a:lnTo>
                    <a:pt x="183975" y="429191"/>
                  </a:lnTo>
                  <a:lnTo>
                    <a:pt x="215306" y="397821"/>
                  </a:lnTo>
                  <a:lnTo>
                    <a:pt x="248489" y="367708"/>
                  </a:lnTo>
                  <a:lnTo>
                    <a:pt x="283524" y="338853"/>
                  </a:lnTo>
                  <a:lnTo>
                    <a:pt x="320410" y="311256"/>
                  </a:lnTo>
                  <a:lnTo>
                    <a:pt x="359149" y="284915"/>
                  </a:lnTo>
                  <a:lnTo>
                    <a:pt x="399739" y="259833"/>
                  </a:lnTo>
                  <a:lnTo>
                    <a:pt x="442180" y="236008"/>
                  </a:lnTo>
                  <a:lnTo>
                    <a:pt x="486473" y="213440"/>
                  </a:lnTo>
                  <a:lnTo>
                    <a:pt x="532617" y="192130"/>
                  </a:lnTo>
                  <a:lnTo>
                    <a:pt x="580613" y="172078"/>
                  </a:lnTo>
                  <a:lnTo>
                    <a:pt x="630460" y="153282"/>
                  </a:lnTo>
                  <a:lnTo>
                    <a:pt x="682158" y="135745"/>
                  </a:lnTo>
                  <a:lnTo>
                    <a:pt x="735707" y="119465"/>
                  </a:lnTo>
                  <a:lnTo>
                    <a:pt x="791108" y="104442"/>
                  </a:lnTo>
                  <a:lnTo>
                    <a:pt x="848360" y="90677"/>
                  </a:lnTo>
                  <a:lnTo>
                    <a:pt x="838200" y="0"/>
                  </a:lnTo>
                  <a:lnTo>
                    <a:pt x="1075944" y="113537"/>
                  </a:lnTo>
                  <a:lnTo>
                    <a:pt x="871982" y="299719"/>
                  </a:lnTo>
                  <a:lnTo>
                    <a:pt x="861695" y="209041"/>
                  </a:lnTo>
                  <a:lnTo>
                    <a:pt x="805986" y="215690"/>
                  </a:lnTo>
                  <a:lnTo>
                    <a:pt x="751744" y="224131"/>
                  </a:lnTo>
                  <a:lnTo>
                    <a:pt x="698969" y="234367"/>
                  </a:lnTo>
                  <a:lnTo>
                    <a:pt x="647662" y="246396"/>
                  </a:lnTo>
                  <a:lnTo>
                    <a:pt x="597821" y="260219"/>
                  </a:lnTo>
                  <a:lnTo>
                    <a:pt x="549449" y="275836"/>
                  </a:lnTo>
                  <a:lnTo>
                    <a:pt x="502543" y="293247"/>
                  </a:lnTo>
                  <a:lnTo>
                    <a:pt x="457105" y="312452"/>
                  </a:lnTo>
                  <a:lnTo>
                    <a:pt x="413135" y="333452"/>
                  </a:lnTo>
                  <a:lnTo>
                    <a:pt x="370633" y="356246"/>
                  </a:lnTo>
                  <a:lnTo>
                    <a:pt x="329598" y="380834"/>
                  </a:lnTo>
                  <a:lnTo>
                    <a:pt x="290032" y="407216"/>
                  </a:lnTo>
                  <a:lnTo>
                    <a:pt x="251933" y="435393"/>
                  </a:lnTo>
                  <a:lnTo>
                    <a:pt x="215302" y="465365"/>
                  </a:lnTo>
                  <a:lnTo>
                    <a:pt x="180140" y="497132"/>
                  </a:lnTo>
                  <a:lnTo>
                    <a:pt x="146445" y="530693"/>
                  </a:lnTo>
                  <a:lnTo>
                    <a:pt x="114219" y="566049"/>
                  </a:lnTo>
                  <a:lnTo>
                    <a:pt x="83461" y="603200"/>
                  </a:lnTo>
                  <a:lnTo>
                    <a:pt x="54172" y="642146"/>
                  </a:lnTo>
                  <a:lnTo>
                    <a:pt x="26352" y="682887"/>
                  </a:lnTo>
                  <a:lnTo>
                    <a:pt x="0" y="72542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74560" y="1291844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610861" y="1559514"/>
            <a:ext cx="1087120" cy="666750"/>
            <a:chOff x="4610861" y="1559514"/>
            <a:chExt cx="1087120" cy="666750"/>
          </a:xfrm>
        </p:grpSpPr>
        <p:sp>
          <p:nvSpPr>
            <p:cNvPr id="29" name="object 29"/>
            <p:cNvSpPr/>
            <p:nvPr/>
          </p:nvSpPr>
          <p:spPr>
            <a:xfrm>
              <a:off x="4620386" y="1569039"/>
              <a:ext cx="1068070" cy="647700"/>
            </a:xfrm>
            <a:custGeom>
              <a:avLst/>
              <a:gdLst/>
              <a:ahLst/>
              <a:cxnLst/>
              <a:rect l="l" t="t" r="r" b="b"/>
              <a:pathLst>
                <a:path w="1068070" h="647700">
                  <a:moveTo>
                    <a:pt x="113122" y="0"/>
                  </a:moveTo>
                  <a:lnTo>
                    <a:pt x="57201" y="588"/>
                  </a:lnTo>
                  <a:lnTo>
                    <a:pt x="0" y="2966"/>
                  </a:lnTo>
                  <a:lnTo>
                    <a:pt x="61561" y="8455"/>
                  </a:lnTo>
                  <a:lnTo>
                    <a:pt x="120974" y="15588"/>
                  </a:lnTo>
                  <a:lnTo>
                    <a:pt x="178238" y="24365"/>
                  </a:lnTo>
                  <a:lnTo>
                    <a:pt x="233352" y="34785"/>
                  </a:lnTo>
                  <a:lnTo>
                    <a:pt x="286317" y="46848"/>
                  </a:lnTo>
                  <a:lnTo>
                    <a:pt x="337132" y="60555"/>
                  </a:lnTo>
                  <a:lnTo>
                    <a:pt x="385797" y="75904"/>
                  </a:lnTo>
                  <a:lnTo>
                    <a:pt x="432312" y="92896"/>
                  </a:lnTo>
                  <a:lnTo>
                    <a:pt x="476676" y="111530"/>
                  </a:lnTo>
                  <a:lnTo>
                    <a:pt x="518890" y="131807"/>
                  </a:lnTo>
                  <a:lnTo>
                    <a:pt x="558953" y="153726"/>
                  </a:lnTo>
                  <a:lnTo>
                    <a:pt x="596865" y="177287"/>
                  </a:lnTo>
                  <a:lnTo>
                    <a:pt x="632626" y="202489"/>
                  </a:lnTo>
                  <a:lnTo>
                    <a:pt x="666236" y="229333"/>
                  </a:lnTo>
                  <a:lnTo>
                    <a:pt x="697694" y="257819"/>
                  </a:lnTo>
                  <a:lnTo>
                    <a:pt x="727000" y="287946"/>
                  </a:lnTo>
                  <a:lnTo>
                    <a:pt x="754155" y="319713"/>
                  </a:lnTo>
                  <a:lnTo>
                    <a:pt x="779157" y="353121"/>
                  </a:lnTo>
                  <a:lnTo>
                    <a:pt x="802008" y="388170"/>
                  </a:lnTo>
                  <a:lnTo>
                    <a:pt x="822705" y="424860"/>
                  </a:lnTo>
                  <a:lnTo>
                    <a:pt x="717168" y="470834"/>
                  </a:lnTo>
                  <a:lnTo>
                    <a:pt x="1018793" y="647110"/>
                  </a:lnTo>
                  <a:lnTo>
                    <a:pt x="1067942" y="318180"/>
                  </a:lnTo>
                  <a:lnTo>
                    <a:pt x="962405" y="364154"/>
                  </a:lnTo>
                  <a:lnTo>
                    <a:pt x="932116" y="328940"/>
                  </a:lnTo>
                  <a:lnTo>
                    <a:pt x="900545" y="295517"/>
                  </a:lnTo>
                  <a:lnTo>
                    <a:pt x="867692" y="263884"/>
                  </a:lnTo>
                  <a:lnTo>
                    <a:pt x="833558" y="234041"/>
                  </a:lnTo>
                  <a:lnTo>
                    <a:pt x="798143" y="205987"/>
                  </a:lnTo>
                  <a:lnTo>
                    <a:pt x="761445" y="179724"/>
                  </a:lnTo>
                  <a:lnTo>
                    <a:pt x="723467" y="155251"/>
                  </a:lnTo>
                  <a:lnTo>
                    <a:pt x="684206" y="132569"/>
                  </a:lnTo>
                  <a:lnTo>
                    <a:pt x="643664" y="111676"/>
                  </a:lnTo>
                  <a:lnTo>
                    <a:pt x="601841" y="92573"/>
                  </a:lnTo>
                  <a:lnTo>
                    <a:pt x="558736" y="75260"/>
                  </a:lnTo>
                  <a:lnTo>
                    <a:pt x="514350" y="59738"/>
                  </a:lnTo>
                  <a:lnTo>
                    <a:pt x="468681" y="46005"/>
                  </a:lnTo>
                  <a:lnTo>
                    <a:pt x="421732" y="34063"/>
                  </a:lnTo>
                  <a:lnTo>
                    <a:pt x="373501" y="23910"/>
                  </a:lnTo>
                  <a:lnTo>
                    <a:pt x="323988" y="15548"/>
                  </a:lnTo>
                  <a:lnTo>
                    <a:pt x="273194" y="8976"/>
                  </a:lnTo>
                  <a:lnTo>
                    <a:pt x="221118" y="4194"/>
                  </a:lnTo>
                  <a:lnTo>
                    <a:pt x="167761" y="1202"/>
                  </a:lnTo>
                  <a:lnTo>
                    <a:pt x="113122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20386" y="1569039"/>
              <a:ext cx="1068070" cy="647700"/>
            </a:xfrm>
            <a:custGeom>
              <a:avLst/>
              <a:gdLst/>
              <a:ahLst/>
              <a:cxnLst/>
              <a:rect l="l" t="t" r="r" b="b"/>
              <a:pathLst>
                <a:path w="1068070" h="647700">
                  <a:moveTo>
                    <a:pt x="0" y="2966"/>
                  </a:moveTo>
                  <a:lnTo>
                    <a:pt x="57201" y="588"/>
                  </a:lnTo>
                  <a:lnTo>
                    <a:pt x="113122" y="0"/>
                  </a:lnTo>
                  <a:lnTo>
                    <a:pt x="167761" y="1202"/>
                  </a:lnTo>
                  <a:lnTo>
                    <a:pt x="221118" y="4194"/>
                  </a:lnTo>
                  <a:lnTo>
                    <a:pt x="273194" y="8976"/>
                  </a:lnTo>
                  <a:lnTo>
                    <a:pt x="323988" y="15548"/>
                  </a:lnTo>
                  <a:lnTo>
                    <a:pt x="373501" y="23910"/>
                  </a:lnTo>
                  <a:lnTo>
                    <a:pt x="421732" y="34063"/>
                  </a:lnTo>
                  <a:lnTo>
                    <a:pt x="468681" y="46005"/>
                  </a:lnTo>
                  <a:lnTo>
                    <a:pt x="514350" y="59738"/>
                  </a:lnTo>
                  <a:lnTo>
                    <a:pt x="558736" y="75260"/>
                  </a:lnTo>
                  <a:lnTo>
                    <a:pt x="601841" y="92573"/>
                  </a:lnTo>
                  <a:lnTo>
                    <a:pt x="643664" y="111676"/>
                  </a:lnTo>
                  <a:lnTo>
                    <a:pt x="684206" y="132569"/>
                  </a:lnTo>
                  <a:lnTo>
                    <a:pt x="723467" y="155251"/>
                  </a:lnTo>
                  <a:lnTo>
                    <a:pt x="761445" y="179724"/>
                  </a:lnTo>
                  <a:lnTo>
                    <a:pt x="798143" y="205987"/>
                  </a:lnTo>
                  <a:lnTo>
                    <a:pt x="833558" y="234041"/>
                  </a:lnTo>
                  <a:lnTo>
                    <a:pt x="867692" y="263884"/>
                  </a:lnTo>
                  <a:lnTo>
                    <a:pt x="900545" y="295517"/>
                  </a:lnTo>
                  <a:lnTo>
                    <a:pt x="932116" y="328940"/>
                  </a:lnTo>
                  <a:lnTo>
                    <a:pt x="962405" y="364154"/>
                  </a:lnTo>
                  <a:lnTo>
                    <a:pt x="1067942" y="318180"/>
                  </a:lnTo>
                  <a:lnTo>
                    <a:pt x="1018793" y="647110"/>
                  </a:lnTo>
                  <a:lnTo>
                    <a:pt x="717168" y="470834"/>
                  </a:lnTo>
                  <a:lnTo>
                    <a:pt x="822705" y="424860"/>
                  </a:lnTo>
                  <a:lnTo>
                    <a:pt x="802008" y="388170"/>
                  </a:lnTo>
                  <a:lnTo>
                    <a:pt x="779157" y="353121"/>
                  </a:lnTo>
                  <a:lnTo>
                    <a:pt x="754155" y="319713"/>
                  </a:lnTo>
                  <a:lnTo>
                    <a:pt x="727000" y="287946"/>
                  </a:lnTo>
                  <a:lnTo>
                    <a:pt x="697694" y="257819"/>
                  </a:lnTo>
                  <a:lnTo>
                    <a:pt x="666236" y="229333"/>
                  </a:lnTo>
                  <a:lnTo>
                    <a:pt x="632626" y="202489"/>
                  </a:lnTo>
                  <a:lnTo>
                    <a:pt x="596865" y="177287"/>
                  </a:lnTo>
                  <a:lnTo>
                    <a:pt x="558953" y="153726"/>
                  </a:lnTo>
                  <a:lnTo>
                    <a:pt x="518890" y="131807"/>
                  </a:lnTo>
                  <a:lnTo>
                    <a:pt x="476676" y="111530"/>
                  </a:lnTo>
                  <a:lnTo>
                    <a:pt x="432312" y="92896"/>
                  </a:lnTo>
                  <a:lnTo>
                    <a:pt x="385797" y="75904"/>
                  </a:lnTo>
                  <a:lnTo>
                    <a:pt x="337132" y="60555"/>
                  </a:lnTo>
                  <a:lnTo>
                    <a:pt x="286317" y="46848"/>
                  </a:lnTo>
                  <a:lnTo>
                    <a:pt x="233352" y="34785"/>
                  </a:lnTo>
                  <a:lnTo>
                    <a:pt x="178238" y="24365"/>
                  </a:lnTo>
                  <a:lnTo>
                    <a:pt x="120974" y="15588"/>
                  </a:lnTo>
                  <a:lnTo>
                    <a:pt x="61561" y="8455"/>
                  </a:lnTo>
                  <a:lnTo>
                    <a:pt x="0" y="296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35778" y="1291844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81527" y="370408"/>
            <a:ext cx="5360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Insights-The</a:t>
            </a:r>
            <a:r>
              <a:rPr spc="200" dirty="0"/>
              <a:t> </a:t>
            </a:r>
            <a:r>
              <a:rPr spc="85" dirty="0"/>
              <a:t>correlations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977129" y="2779522"/>
            <a:ext cx="4437380" cy="1395095"/>
            <a:chOff x="4977129" y="2779522"/>
            <a:chExt cx="4437380" cy="1395095"/>
          </a:xfrm>
        </p:grpSpPr>
        <p:sp>
          <p:nvSpPr>
            <p:cNvPr id="5" name="object 5"/>
            <p:cNvSpPr/>
            <p:nvPr/>
          </p:nvSpPr>
          <p:spPr>
            <a:xfrm>
              <a:off x="4983479" y="2785872"/>
              <a:ext cx="4424680" cy="1382395"/>
            </a:xfrm>
            <a:custGeom>
              <a:avLst/>
              <a:gdLst/>
              <a:ahLst/>
              <a:cxnLst/>
              <a:rect l="l" t="t" r="r" b="b"/>
              <a:pathLst>
                <a:path w="4424680" h="1382395">
                  <a:moveTo>
                    <a:pt x="4424172" y="0"/>
                  </a:moveTo>
                  <a:lnTo>
                    <a:pt x="0" y="0"/>
                  </a:lnTo>
                  <a:lnTo>
                    <a:pt x="0" y="1382267"/>
                  </a:lnTo>
                  <a:lnTo>
                    <a:pt x="4424172" y="1382267"/>
                  </a:lnTo>
                  <a:lnTo>
                    <a:pt x="4424172" y="0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83479" y="2785872"/>
              <a:ext cx="4424680" cy="1382395"/>
            </a:xfrm>
            <a:custGeom>
              <a:avLst/>
              <a:gdLst/>
              <a:ahLst/>
              <a:cxnLst/>
              <a:rect l="l" t="t" r="r" b="b"/>
              <a:pathLst>
                <a:path w="4424680" h="1382395">
                  <a:moveTo>
                    <a:pt x="0" y="1382267"/>
                  </a:moveTo>
                  <a:lnTo>
                    <a:pt x="4424172" y="1382267"/>
                  </a:lnTo>
                  <a:lnTo>
                    <a:pt x="4424172" y="0"/>
                  </a:lnTo>
                  <a:lnTo>
                    <a:pt x="0" y="0"/>
                  </a:lnTo>
                  <a:lnTo>
                    <a:pt x="0" y="1382267"/>
                  </a:lnTo>
                  <a:close/>
                </a:path>
              </a:pathLst>
            </a:custGeom>
            <a:ln w="12700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07404" y="2932557"/>
            <a:ext cx="3263900" cy="970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200" spc="325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endParaRPr sz="62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581525" y="2632329"/>
            <a:ext cx="4578350" cy="1471930"/>
            <a:chOff x="4581525" y="2632329"/>
            <a:chExt cx="4578350" cy="1471930"/>
          </a:xfrm>
        </p:grpSpPr>
        <p:sp>
          <p:nvSpPr>
            <p:cNvPr id="9" name="object 9"/>
            <p:cNvSpPr/>
            <p:nvPr/>
          </p:nvSpPr>
          <p:spPr>
            <a:xfrm>
              <a:off x="5919342" y="3811397"/>
              <a:ext cx="3240405" cy="40005"/>
            </a:xfrm>
            <a:custGeom>
              <a:avLst/>
              <a:gdLst/>
              <a:ahLst/>
              <a:cxnLst/>
              <a:rect l="l" t="t" r="r" b="b"/>
              <a:pathLst>
                <a:path w="3240404" h="40004">
                  <a:moveTo>
                    <a:pt x="3240024" y="0"/>
                  </a:moveTo>
                  <a:lnTo>
                    <a:pt x="0" y="0"/>
                  </a:lnTo>
                  <a:lnTo>
                    <a:pt x="0" y="39623"/>
                  </a:lnTo>
                  <a:lnTo>
                    <a:pt x="3240024" y="39623"/>
                  </a:lnTo>
                  <a:lnTo>
                    <a:pt x="3240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1050" y="2641854"/>
              <a:ext cx="1239012" cy="145237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591050" y="2641854"/>
              <a:ext cx="1239520" cy="1452880"/>
            </a:xfrm>
            <a:custGeom>
              <a:avLst/>
              <a:gdLst/>
              <a:ahLst/>
              <a:cxnLst/>
              <a:rect l="l" t="t" r="r" b="b"/>
              <a:pathLst>
                <a:path w="1239520" h="1452879">
                  <a:moveTo>
                    <a:pt x="0" y="1452372"/>
                  </a:moveTo>
                  <a:lnTo>
                    <a:pt x="1239012" y="1452372"/>
                  </a:lnTo>
                  <a:lnTo>
                    <a:pt x="1239012" y="0"/>
                  </a:lnTo>
                  <a:lnTo>
                    <a:pt x="0" y="0"/>
                  </a:lnTo>
                  <a:lnTo>
                    <a:pt x="0" y="145237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68630" y="1522416"/>
            <a:ext cx="6858000" cy="95821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 marR="5080">
              <a:lnSpc>
                <a:spcPct val="76500"/>
              </a:lnSpc>
              <a:spcBef>
                <a:spcPts val="1100"/>
              </a:spcBef>
            </a:pPr>
            <a:r>
              <a:rPr sz="3450" b="1" i="1" spc="-90" dirty="0">
                <a:solidFill>
                  <a:srgbClr val="FFFFFF"/>
                </a:solidFill>
                <a:latin typeface="Trebuchet MS"/>
                <a:cs typeface="Trebuchet MS"/>
              </a:rPr>
              <a:t>Please</a:t>
            </a:r>
            <a:r>
              <a:rPr sz="3450" b="1" i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b="1" i="1" spc="-190" dirty="0">
                <a:solidFill>
                  <a:srgbClr val="FFFFFF"/>
                </a:solidFill>
                <a:latin typeface="Trebuchet MS"/>
                <a:cs typeface="Trebuchet MS"/>
              </a:rPr>
              <a:t>follow</a:t>
            </a:r>
            <a:r>
              <a:rPr sz="3450" b="1" i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b="1" i="1" spc="-22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3450" b="1" i="1" spc="-2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50" b="1" i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b="1" i="1" spc="-185" dirty="0">
                <a:solidFill>
                  <a:srgbClr val="FFFFFF"/>
                </a:solidFill>
                <a:latin typeface="Trebuchet MS"/>
                <a:cs typeface="Trebuchet MS"/>
              </a:rPr>
              <a:t>hyperlink</a:t>
            </a:r>
            <a:r>
              <a:rPr sz="3450" b="1" i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b="1" i="1" spc="-165" dirty="0">
                <a:solidFill>
                  <a:srgbClr val="FFFFFF"/>
                </a:solidFill>
                <a:latin typeface="Trebuchet MS"/>
                <a:cs typeface="Trebuchet MS"/>
              </a:rPr>
              <a:t>below</a:t>
            </a:r>
            <a:r>
              <a:rPr sz="3450" b="1" i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b="1" i="1" spc="-43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50" b="1" i="1" spc="-114" dirty="0">
                <a:solidFill>
                  <a:srgbClr val="FFFFFF"/>
                </a:solidFill>
                <a:latin typeface="Trebuchet MS"/>
                <a:cs typeface="Trebuchet MS"/>
              </a:rPr>
              <a:t>o  </a:t>
            </a:r>
            <a:r>
              <a:rPr sz="3450" b="1" i="1" spc="-12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50" b="1" i="1" spc="-16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50" b="1" i="1" spc="-215" dirty="0">
                <a:solidFill>
                  <a:srgbClr val="FFFFFF"/>
                </a:solidFill>
                <a:latin typeface="Trebuchet MS"/>
                <a:cs typeface="Trebuchet MS"/>
              </a:rPr>
              <a:t>fer</a:t>
            </a:r>
            <a:r>
              <a:rPr sz="3450" b="1" i="1" spc="-1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b="1" i="1" spc="-270" dirty="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sz="3450" b="1" i="1" spc="-345" dirty="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sz="3450" b="1" i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b="1" i="1" spc="-220" dirty="0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sz="3450" b="1" i="1" spc="-240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3450" b="1" i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b="1" i="1" spc="-135" dirty="0">
                <a:solidFill>
                  <a:srgbClr val="FFFFFF"/>
                </a:solidFill>
                <a:latin typeface="Trebuchet MS"/>
                <a:cs typeface="Trebuchet MS"/>
              </a:rPr>
              <a:t>cor</a:t>
            </a:r>
            <a:r>
              <a:rPr sz="3450" b="1" i="1" spc="-130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3450" b="1" i="1" spc="-225" dirty="0">
                <a:solidFill>
                  <a:srgbClr val="FFFFFF"/>
                </a:solidFill>
                <a:latin typeface="Trebuchet MS"/>
                <a:cs typeface="Trebuchet MS"/>
              </a:rPr>
              <a:t>elatio</a:t>
            </a:r>
            <a:r>
              <a:rPr sz="3450" b="1" i="1" spc="-265" dirty="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sz="3450" b="1" i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450" b="1" i="1" spc="-35" dirty="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sz="3450" b="1" i="1" spc="-180" dirty="0">
                <a:solidFill>
                  <a:srgbClr val="FFFFFF"/>
                </a:solidFill>
                <a:latin typeface="Trebuchet MS"/>
                <a:cs typeface="Trebuchet MS"/>
              </a:rPr>
              <a:t>atrices</a:t>
            </a:r>
            <a:endParaRPr sz="345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51064" y="4581144"/>
            <a:ext cx="4175760" cy="2133600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115047" y="1948814"/>
            <a:ext cx="1024255" cy="815975"/>
            <a:chOff x="7115047" y="1948814"/>
            <a:chExt cx="1024255" cy="815975"/>
          </a:xfrm>
        </p:grpSpPr>
        <p:sp>
          <p:nvSpPr>
            <p:cNvPr id="15" name="object 15"/>
            <p:cNvSpPr/>
            <p:nvPr/>
          </p:nvSpPr>
          <p:spPr>
            <a:xfrm>
              <a:off x="7124572" y="1958339"/>
              <a:ext cx="1005205" cy="796925"/>
            </a:xfrm>
            <a:custGeom>
              <a:avLst/>
              <a:gdLst/>
              <a:ahLst/>
              <a:cxnLst/>
              <a:rect l="l" t="t" r="r" b="b"/>
              <a:pathLst>
                <a:path w="1005204" h="796925">
                  <a:moveTo>
                    <a:pt x="0" y="0"/>
                  </a:moveTo>
                  <a:lnTo>
                    <a:pt x="59939" y="15119"/>
                  </a:lnTo>
                  <a:lnTo>
                    <a:pt x="117496" y="31523"/>
                  </a:lnTo>
                  <a:lnTo>
                    <a:pt x="172670" y="49211"/>
                  </a:lnTo>
                  <a:lnTo>
                    <a:pt x="225460" y="68182"/>
                  </a:lnTo>
                  <a:lnTo>
                    <a:pt x="275867" y="88437"/>
                  </a:lnTo>
                  <a:lnTo>
                    <a:pt x="323891" y="109976"/>
                  </a:lnTo>
                  <a:lnTo>
                    <a:pt x="369532" y="132797"/>
                  </a:lnTo>
                  <a:lnTo>
                    <a:pt x="412790" y="156902"/>
                  </a:lnTo>
                  <a:lnTo>
                    <a:pt x="453665" y="182291"/>
                  </a:lnTo>
                  <a:lnTo>
                    <a:pt x="492156" y="208962"/>
                  </a:lnTo>
                  <a:lnTo>
                    <a:pt x="528265" y="236917"/>
                  </a:lnTo>
                  <a:lnTo>
                    <a:pt x="561990" y="266154"/>
                  </a:lnTo>
                  <a:lnTo>
                    <a:pt x="593332" y="296674"/>
                  </a:lnTo>
                  <a:lnTo>
                    <a:pt x="622291" y="328477"/>
                  </a:lnTo>
                  <a:lnTo>
                    <a:pt x="648866" y="361563"/>
                  </a:lnTo>
                  <a:lnTo>
                    <a:pt x="673059" y="395931"/>
                  </a:lnTo>
                  <a:lnTo>
                    <a:pt x="694868" y="431581"/>
                  </a:lnTo>
                  <a:lnTo>
                    <a:pt x="714294" y="468514"/>
                  </a:lnTo>
                  <a:lnTo>
                    <a:pt x="731338" y="506729"/>
                  </a:lnTo>
                  <a:lnTo>
                    <a:pt x="745998" y="546226"/>
                  </a:lnTo>
                  <a:lnTo>
                    <a:pt x="634619" y="574929"/>
                  </a:lnTo>
                  <a:lnTo>
                    <a:pt x="904748" y="796417"/>
                  </a:lnTo>
                  <a:lnTo>
                    <a:pt x="1005077" y="479425"/>
                  </a:lnTo>
                  <a:lnTo>
                    <a:pt x="893572" y="508126"/>
                  </a:lnTo>
                  <a:lnTo>
                    <a:pt x="869194" y="468592"/>
                  </a:lnTo>
                  <a:lnTo>
                    <a:pt x="843270" y="430623"/>
                  </a:lnTo>
                  <a:lnTo>
                    <a:pt x="815800" y="394219"/>
                  </a:lnTo>
                  <a:lnTo>
                    <a:pt x="786784" y="359380"/>
                  </a:lnTo>
                  <a:lnTo>
                    <a:pt x="756221" y="326106"/>
                  </a:lnTo>
                  <a:lnTo>
                    <a:pt x="724112" y="294398"/>
                  </a:lnTo>
                  <a:lnTo>
                    <a:pt x="690457" y="264254"/>
                  </a:lnTo>
                  <a:lnTo>
                    <a:pt x="655255" y="235677"/>
                  </a:lnTo>
                  <a:lnTo>
                    <a:pt x="618506" y="208664"/>
                  </a:lnTo>
                  <a:lnTo>
                    <a:pt x="580211" y="183218"/>
                  </a:lnTo>
                  <a:lnTo>
                    <a:pt x="540369" y="159337"/>
                  </a:lnTo>
                  <a:lnTo>
                    <a:pt x="498980" y="137022"/>
                  </a:lnTo>
                  <a:lnTo>
                    <a:pt x="456044" y="116272"/>
                  </a:lnTo>
                  <a:lnTo>
                    <a:pt x="411561" y="97089"/>
                  </a:lnTo>
                  <a:lnTo>
                    <a:pt x="365531" y="79471"/>
                  </a:lnTo>
                  <a:lnTo>
                    <a:pt x="317954" y="63419"/>
                  </a:lnTo>
                  <a:lnTo>
                    <a:pt x="268830" y="48934"/>
                  </a:lnTo>
                  <a:lnTo>
                    <a:pt x="218159" y="36014"/>
                  </a:lnTo>
                  <a:lnTo>
                    <a:pt x="165940" y="24661"/>
                  </a:lnTo>
                  <a:lnTo>
                    <a:pt x="112174" y="14874"/>
                  </a:lnTo>
                  <a:lnTo>
                    <a:pt x="56861" y="6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24572" y="1958339"/>
              <a:ext cx="1005205" cy="796925"/>
            </a:xfrm>
            <a:custGeom>
              <a:avLst/>
              <a:gdLst/>
              <a:ahLst/>
              <a:cxnLst/>
              <a:rect l="l" t="t" r="r" b="b"/>
              <a:pathLst>
                <a:path w="1005204" h="796925">
                  <a:moveTo>
                    <a:pt x="0" y="0"/>
                  </a:moveTo>
                  <a:lnTo>
                    <a:pt x="56861" y="6654"/>
                  </a:lnTo>
                  <a:lnTo>
                    <a:pt x="112174" y="14874"/>
                  </a:lnTo>
                  <a:lnTo>
                    <a:pt x="165940" y="24661"/>
                  </a:lnTo>
                  <a:lnTo>
                    <a:pt x="218159" y="36014"/>
                  </a:lnTo>
                  <a:lnTo>
                    <a:pt x="268830" y="48934"/>
                  </a:lnTo>
                  <a:lnTo>
                    <a:pt x="317954" y="63419"/>
                  </a:lnTo>
                  <a:lnTo>
                    <a:pt x="365531" y="79471"/>
                  </a:lnTo>
                  <a:lnTo>
                    <a:pt x="411561" y="97089"/>
                  </a:lnTo>
                  <a:lnTo>
                    <a:pt x="456044" y="116272"/>
                  </a:lnTo>
                  <a:lnTo>
                    <a:pt x="498980" y="137022"/>
                  </a:lnTo>
                  <a:lnTo>
                    <a:pt x="540369" y="159337"/>
                  </a:lnTo>
                  <a:lnTo>
                    <a:pt x="580211" y="183218"/>
                  </a:lnTo>
                  <a:lnTo>
                    <a:pt x="618506" y="208664"/>
                  </a:lnTo>
                  <a:lnTo>
                    <a:pt x="655255" y="235677"/>
                  </a:lnTo>
                  <a:lnTo>
                    <a:pt x="690457" y="264254"/>
                  </a:lnTo>
                  <a:lnTo>
                    <a:pt x="724112" y="294398"/>
                  </a:lnTo>
                  <a:lnTo>
                    <a:pt x="756221" y="326106"/>
                  </a:lnTo>
                  <a:lnTo>
                    <a:pt x="786784" y="359380"/>
                  </a:lnTo>
                  <a:lnTo>
                    <a:pt x="815800" y="394219"/>
                  </a:lnTo>
                  <a:lnTo>
                    <a:pt x="843270" y="430623"/>
                  </a:lnTo>
                  <a:lnTo>
                    <a:pt x="869194" y="468592"/>
                  </a:lnTo>
                  <a:lnTo>
                    <a:pt x="893572" y="508126"/>
                  </a:lnTo>
                  <a:lnTo>
                    <a:pt x="1005077" y="479425"/>
                  </a:lnTo>
                  <a:lnTo>
                    <a:pt x="904748" y="796417"/>
                  </a:lnTo>
                  <a:lnTo>
                    <a:pt x="634619" y="574929"/>
                  </a:lnTo>
                  <a:lnTo>
                    <a:pt x="745998" y="546226"/>
                  </a:lnTo>
                  <a:lnTo>
                    <a:pt x="731338" y="506729"/>
                  </a:lnTo>
                  <a:lnTo>
                    <a:pt x="714294" y="468514"/>
                  </a:lnTo>
                  <a:lnTo>
                    <a:pt x="694868" y="431581"/>
                  </a:lnTo>
                  <a:lnTo>
                    <a:pt x="673059" y="395931"/>
                  </a:lnTo>
                  <a:lnTo>
                    <a:pt x="648866" y="361563"/>
                  </a:lnTo>
                  <a:lnTo>
                    <a:pt x="622291" y="328477"/>
                  </a:lnTo>
                  <a:lnTo>
                    <a:pt x="593332" y="296674"/>
                  </a:lnTo>
                  <a:lnTo>
                    <a:pt x="561990" y="266154"/>
                  </a:lnTo>
                  <a:lnTo>
                    <a:pt x="528265" y="236917"/>
                  </a:lnTo>
                  <a:lnTo>
                    <a:pt x="492156" y="208962"/>
                  </a:lnTo>
                  <a:lnTo>
                    <a:pt x="453665" y="182291"/>
                  </a:lnTo>
                  <a:lnTo>
                    <a:pt x="412790" y="156902"/>
                  </a:lnTo>
                  <a:lnTo>
                    <a:pt x="369532" y="132797"/>
                  </a:lnTo>
                  <a:lnTo>
                    <a:pt x="323891" y="109976"/>
                  </a:lnTo>
                  <a:lnTo>
                    <a:pt x="275867" y="88437"/>
                  </a:lnTo>
                  <a:lnTo>
                    <a:pt x="225460" y="68182"/>
                  </a:lnTo>
                  <a:lnTo>
                    <a:pt x="172670" y="49211"/>
                  </a:lnTo>
                  <a:lnTo>
                    <a:pt x="117496" y="31523"/>
                  </a:lnTo>
                  <a:lnTo>
                    <a:pt x="59939" y="15119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285735" y="1765554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57720" y="4293489"/>
            <a:ext cx="1033144" cy="798195"/>
            <a:chOff x="6657720" y="4293489"/>
            <a:chExt cx="1033144" cy="798195"/>
          </a:xfrm>
        </p:grpSpPr>
        <p:sp>
          <p:nvSpPr>
            <p:cNvPr id="19" name="object 19"/>
            <p:cNvSpPr/>
            <p:nvPr/>
          </p:nvSpPr>
          <p:spPr>
            <a:xfrm>
              <a:off x="6667245" y="4303014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94233" y="0"/>
                  </a:moveTo>
                  <a:lnTo>
                    <a:pt x="0" y="318897"/>
                  </a:lnTo>
                  <a:lnTo>
                    <a:pt x="110871" y="288036"/>
                  </a:lnTo>
                  <a:lnTo>
                    <a:pt x="135995" y="327104"/>
                  </a:lnTo>
                  <a:lnTo>
                    <a:pt x="162636" y="364576"/>
                  </a:lnTo>
                  <a:lnTo>
                    <a:pt x="190793" y="400451"/>
                  </a:lnTo>
                  <a:lnTo>
                    <a:pt x="220467" y="434731"/>
                  </a:lnTo>
                  <a:lnTo>
                    <a:pt x="251657" y="467414"/>
                  </a:lnTo>
                  <a:lnTo>
                    <a:pt x="284363" y="498501"/>
                  </a:lnTo>
                  <a:lnTo>
                    <a:pt x="318587" y="527992"/>
                  </a:lnTo>
                  <a:lnTo>
                    <a:pt x="354326" y="555888"/>
                  </a:lnTo>
                  <a:lnTo>
                    <a:pt x="391583" y="582187"/>
                  </a:lnTo>
                  <a:lnTo>
                    <a:pt x="430356" y="606891"/>
                  </a:lnTo>
                  <a:lnTo>
                    <a:pt x="470646" y="629999"/>
                  </a:lnTo>
                  <a:lnTo>
                    <a:pt x="512453" y="651511"/>
                  </a:lnTo>
                  <a:lnTo>
                    <a:pt x="555776" y="671428"/>
                  </a:lnTo>
                  <a:lnTo>
                    <a:pt x="600617" y="689749"/>
                  </a:lnTo>
                  <a:lnTo>
                    <a:pt x="646975" y="706475"/>
                  </a:lnTo>
                  <a:lnTo>
                    <a:pt x="694851" y="721606"/>
                  </a:lnTo>
                  <a:lnTo>
                    <a:pt x="744243" y="735141"/>
                  </a:lnTo>
                  <a:lnTo>
                    <a:pt x="795153" y="747081"/>
                  </a:lnTo>
                  <a:lnTo>
                    <a:pt x="847580" y="757426"/>
                  </a:lnTo>
                  <a:lnTo>
                    <a:pt x="901525" y="766176"/>
                  </a:lnTo>
                  <a:lnTo>
                    <a:pt x="956988" y="773331"/>
                  </a:lnTo>
                  <a:lnTo>
                    <a:pt x="1013968" y="778891"/>
                  </a:lnTo>
                  <a:lnTo>
                    <a:pt x="953767" y="764929"/>
                  </a:lnTo>
                  <a:lnTo>
                    <a:pt x="895922" y="749637"/>
                  </a:lnTo>
                  <a:lnTo>
                    <a:pt x="840434" y="733017"/>
                  </a:lnTo>
                  <a:lnTo>
                    <a:pt x="787303" y="715066"/>
                  </a:lnTo>
                  <a:lnTo>
                    <a:pt x="736528" y="695787"/>
                  </a:lnTo>
                  <a:lnTo>
                    <a:pt x="688110" y="675178"/>
                  </a:lnTo>
                  <a:lnTo>
                    <a:pt x="642048" y="653240"/>
                  </a:lnTo>
                  <a:lnTo>
                    <a:pt x="598342" y="629973"/>
                  </a:lnTo>
                  <a:lnTo>
                    <a:pt x="556993" y="605378"/>
                  </a:lnTo>
                  <a:lnTo>
                    <a:pt x="518001" y="579453"/>
                  </a:lnTo>
                  <a:lnTo>
                    <a:pt x="481365" y="552199"/>
                  </a:lnTo>
                  <a:lnTo>
                    <a:pt x="447085" y="523617"/>
                  </a:lnTo>
                  <a:lnTo>
                    <a:pt x="415162" y="493707"/>
                  </a:lnTo>
                  <a:lnTo>
                    <a:pt x="385596" y="462468"/>
                  </a:lnTo>
                  <a:lnTo>
                    <a:pt x="358386" y="429900"/>
                  </a:lnTo>
                  <a:lnTo>
                    <a:pt x="333532" y="396005"/>
                  </a:lnTo>
                  <a:lnTo>
                    <a:pt x="311035" y="360781"/>
                  </a:lnTo>
                  <a:lnTo>
                    <a:pt x="290894" y="324229"/>
                  </a:lnTo>
                  <a:lnTo>
                    <a:pt x="273110" y="286349"/>
                  </a:lnTo>
                  <a:lnTo>
                    <a:pt x="257682" y="247142"/>
                  </a:lnTo>
                  <a:lnTo>
                    <a:pt x="368553" y="216281"/>
                  </a:lnTo>
                  <a:lnTo>
                    <a:pt x="9423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67245" y="4303014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1013968" y="778891"/>
                  </a:moveTo>
                  <a:lnTo>
                    <a:pt x="956988" y="773331"/>
                  </a:lnTo>
                  <a:lnTo>
                    <a:pt x="901525" y="766176"/>
                  </a:lnTo>
                  <a:lnTo>
                    <a:pt x="847580" y="757426"/>
                  </a:lnTo>
                  <a:lnTo>
                    <a:pt x="795153" y="747081"/>
                  </a:lnTo>
                  <a:lnTo>
                    <a:pt x="744243" y="735141"/>
                  </a:lnTo>
                  <a:lnTo>
                    <a:pt x="694851" y="721606"/>
                  </a:lnTo>
                  <a:lnTo>
                    <a:pt x="646975" y="706475"/>
                  </a:lnTo>
                  <a:lnTo>
                    <a:pt x="600617" y="689749"/>
                  </a:lnTo>
                  <a:lnTo>
                    <a:pt x="555776" y="671428"/>
                  </a:lnTo>
                  <a:lnTo>
                    <a:pt x="512453" y="651511"/>
                  </a:lnTo>
                  <a:lnTo>
                    <a:pt x="470646" y="629999"/>
                  </a:lnTo>
                  <a:lnTo>
                    <a:pt x="430356" y="606891"/>
                  </a:lnTo>
                  <a:lnTo>
                    <a:pt x="391583" y="582187"/>
                  </a:lnTo>
                  <a:lnTo>
                    <a:pt x="354326" y="555888"/>
                  </a:lnTo>
                  <a:lnTo>
                    <a:pt x="318587" y="527992"/>
                  </a:lnTo>
                  <a:lnTo>
                    <a:pt x="284363" y="498501"/>
                  </a:lnTo>
                  <a:lnTo>
                    <a:pt x="251657" y="467414"/>
                  </a:lnTo>
                  <a:lnTo>
                    <a:pt x="220467" y="434731"/>
                  </a:lnTo>
                  <a:lnTo>
                    <a:pt x="190793" y="400451"/>
                  </a:lnTo>
                  <a:lnTo>
                    <a:pt x="162636" y="364576"/>
                  </a:lnTo>
                  <a:lnTo>
                    <a:pt x="135995" y="327104"/>
                  </a:lnTo>
                  <a:lnTo>
                    <a:pt x="110871" y="288036"/>
                  </a:lnTo>
                  <a:lnTo>
                    <a:pt x="0" y="318897"/>
                  </a:lnTo>
                  <a:lnTo>
                    <a:pt x="94233" y="0"/>
                  </a:lnTo>
                  <a:lnTo>
                    <a:pt x="368553" y="216281"/>
                  </a:lnTo>
                  <a:lnTo>
                    <a:pt x="257682" y="247142"/>
                  </a:lnTo>
                  <a:lnTo>
                    <a:pt x="273110" y="286349"/>
                  </a:lnTo>
                  <a:lnTo>
                    <a:pt x="290894" y="324229"/>
                  </a:lnTo>
                  <a:lnTo>
                    <a:pt x="311035" y="360781"/>
                  </a:lnTo>
                  <a:lnTo>
                    <a:pt x="333532" y="396005"/>
                  </a:lnTo>
                  <a:lnTo>
                    <a:pt x="358386" y="429900"/>
                  </a:lnTo>
                  <a:lnTo>
                    <a:pt x="385596" y="462468"/>
                  </a:lnTo>
                  <a:lnTo>
                    <a:pt x="415162" y="493707"/>
                  </a:lnTo>
                  <a:lnTo>
                    <a:pt x="447085" y="523617"/>
                  </a:lnTo>
                  <a:lnTo>
                    <a:pt x="481365" y="552199"/>
                  </a:lnTo>
                  <a:lnTo>
                    <a:pt x="518001" y="579453"/>
                  </a:lnTo>
                  <a:lnTo>
                    <a:pt x="556993" y="605378"/>
                  </a:lnTo>
                  <a:lnTo>
                    <a:pt x="598342" y="629973"/>
                  </a:lnTo>
                  <a:lnTo>
                    <a:pt x="642048" y="653240"/>
                  </a:lnTo>
                  <a:lnTo>
                    <a:pt x="688110" y="675178"/>
                  </a:lnTo>
                  <a:lnTo>
                    <a:pt x="736528" y="695787"/>
                  </a:lnTo>
                  <a:lnTo>
                    <a:pt x="787303" y="715066"/>
                  </a:lnTo>
                  <a:lnTo>
                    <a:pt x="840434" y="733017"/>
                  </a:lnTo>
                  <a:lnTo>
                    <a:pt x="895922" y="749637"/>
                  </a:lnTo>
                  <a:lnTo>
                    <a:pt x="953767" y="764929"/>
                  </a:lnTo>
                  <a:lnTo>
                    <a:pt x="1013968" y="778891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788022" y="4123182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08532" y="4354067"/>
            <a:ext cx="3229356" cy="212598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516248" y="3188589"/>
            <a:ext cx="933450" cy="947419"/>
            <a:chOff x="3516248" y="3188589"/>
            <a:chExt cx="933450" cy="947419"/>
          </a:xfrm>
        </p:grpSpPr>
        <p:sp>
          <p:nvSpPr>
            <p:cNvPr id="24" name="object 24"/>
            <p:cNvSpPr/>
            <p:nvPr/>
          </p:nvSpPr>
          <p:spPr>
            <a:xfrm>
              <a:off x="3525773" y="3198114"/>
              <a:ext cx="914400" cy="928369"/>
            </a:xfrm>
            <a:custGeom>
              <a:avLst/>
              <a:gdLst/>
              <a:ahLst/>
              <a:cxnLst/>
              <a:rect l="l" t="t" r="r" b="b"/>
              <a:pathLst>
                <a:path w="914400" h="928370">
                  <a:moveTo>
                    <a:pt x="614679" y="0"/>
                  </a:moveTo>
                  <a:lnTo>
                    <a:pt x="627506" y="114300"/>
                  </a:lnTo>
                  <a:lnTo>
                    <a:pt x="584982" y="132909"/>
                  </a:lnTo>
                  <a:lnTo>
                    <a:pt x="543790" y="153269"/>
                  </a:lnTo>
                  <a:lnTo>
                    <a:pt x="503933" y="175379"/>
                  </a:lnTo>
                  <a:lnTo>
                    <a:pt x="465408" y="199240"/>
                  </a:lnTo>
                  <a:lnTo>
                    <a:pt x="428218" y="224852"/>
                  </a:lnTo>
                  <a:lnTo>
                    <a:pt x="392360" y="252215"/>
                  </a:lnTo>
                  <a:lnTo>
                    <a:pt x="357836" y="281329"/>
                  </a:lnTo>
                  <a:lnTo>
                    <a:pt x="324646" y="312193"/>
                  </a:lnTo>
                  <a:lnTo>
                    <a:pt x="292789" y="344808"/>
                  </a:lnTo>
                  <a:lnTo>
                    <a:pt x="262266" y="379173"/>
                  </a:lnTo>
                  <a:lnTo>
                    <a:pt x="233076" y="415290"/>
                  </a:lnTo>
                  <a:lnTo>
                    <a:pt x="205220" y="453156"/>
                  </a:lnTo>
                  <a:lnTo>
                    <a:pt x="178697" y="492774"/>
                  </a:lnTo>
                  <a:lnTo>
                    <a:pt x="153508" y="534143"/>
                  </a:lnTo>
                  <a:lnTo>
                    <a:pt x="129652" y="577262"/>
                  </a:lnTo>
                  <a:lnTo>
                    <a:pt x="107130" y="622132"/>
                  </a:lnTo>
                  <a:lnTo>
                    <a:pt x="85941" y="668752"/>
                  </a:lnTo>
                  <a:lnTo>
                    <a:pt x="66086" y="717123"/>
                  </a:lnTo>
                  <a:lnTo>
                    <a:pt x="47564" y="767245"/>
                  </a:lnTo>
                  <a:lnTo>
                    <a:pt x="30376" y="819118"/>
                  </a:lnTo>
                  <a:lnTo>
                    <a:pt x="14521" y="872741"/>
                  </a:lnTo>
                  <a:lnTo>
                    <a:pt x="0" y="928116"/>
                  </a:lnTo>
                  <a:lnTo>
                    <a:pt x="23328" y="870882"/>
                  </a:lnTo>
                  <a:lnTo>
                    <a:pt x="47594" y="816185"/>
                  </a:lnTo>
                  <a:lnTo>
                    <a:pt x="72797" y="764027"/>
                  </a:lnTo>
                  <a:lnTo>
                    <a:pt x="98938" y="714406"/>
                  </a:lnTo>
                  <a:lnTo>
                    <a:pt x="126015" y="667323"/>
                  </a:lnTo>
                  <a:lnTo>
                    <a:pt x="154030" y="622778"/>
                  </a:lnTo>
                  <a:lnTo>
                    <a:pt x="182982" y="580771"/>
                  </a:lnTo>
                  <a:lnTo>
                    <a:pt x="212872" y="541302"/>
                  </a:lnTo>
                  <a:lnTo>
                    <a:pt x="243699" y="504371"/>
                  </a:lnTo>
                  <a:lnTo>
                    <a:pt x="275463" y="469979"/>
                  </a:lnTo>
                  <a:lnTo>
                    <a:pt x="308164" y="438125"/>
                  </a:lnTo>
                  <a:lnTo>
                    <a:pt x="341802" y="408809"/>
                  </a:lnTo>
                  <a:lnTo>
                    <a:pt x="376378" y="382033"/>
                  </a:lnTo>
                  <a:lnTo>
                    <a:pt x="411891" y="357794"/>
                  </a:lnTo>
                  <a:lnTo>
                    <a:pt x="448341" y="336095"/>
                  </a:lnTo>
                  <a:lnTo>
                    <a:pt x="485729" y="316935"/>
                  </a:lnTo>
                  <a:lnTo>
                    <a:pt x="524054" y="300313"/>
                  </a:lnTo>
                  <a:lnTo>
                    <a:pt x="563316" y="286231"/>
                  </a:lnTo>
                  <a:lnTo>
                    <a:pt x="603515" y="274687"/>
                  </a:lnTo>
                  <a:lnTo>
                    <a:pt x="644651" y="265684"/>
                  </a:lnTo>
                  <a:lnTo>
                    <a:pt x="657478" y="379984"/>
                  </a:lnTo>
                  <a:lnTo>
                    <a:pt x="914400" y="143637"/>
                  </a:lnTo>
                  <a:lnTo>
                    <a:pt x="61467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25773" y="3198114"/>
              <a:ext cx="914400" cy="928369"/>
            </a:xfrm>
            <a:custGeom>
              <a:avLst/>
              <a:gdLst/>
              <a:ahLst/>
              <a:cxnLst/>
              <a:rect l="l" t="t" r="r" b="b"/>
              <a:pathLst>
                <a:path w="914400" h="928370">
                  <a:moveTo>
                    <a:pt x="0" y="928116"/>
                  </a:moveTo>
                  <a:lnTo>
                    <a:pt x="14521" y="872741"/>
                  </a:lnTo>
                  <a:lnTo>
                    <a:pt x="30376" y="819118"/>
                  </a:lnTo>
                  <a:lnTo>
                    <a:pt x="47564" y="767245"/>
                  </a:lnTo>
                  <a:lnTo>
                    <a:pt x="66086" y="717123"/>
                  </a:lnTo>
                  <a:lnTo>
                    <a:pt x="85941" y="668752"/>
                  </a:lnTo>
                  <a:lnTo>
                    <a:pt x="107130" y="622132"/>
                  </a:lnTo>
                  <a:lnTo>
                    <a:pt x="129652" y="577262"/>
                  </a:lnTo>
                  <a:lnTo>
                    <a:pt x="153508" y="534143"/>
                  </a:lnTo>
                  <a:lnTo>
                    <a:pt x="178697" y="492774"/>
                  </a:lnTo>
                  <a:lnTo>
                    <a:pt x="205220" y="453156"/>
                  </a:lnTo>
                  <a:lnTo>
                    <a:pt x="233076" y="415290"/>
                  </a:lnTo>
                  <a:lnTo>
                    <a:pt x="262266" y="379173"/>
                  </a:lnTo>
                  <a:lnTo>
                    <a:pt x="292789" y="344808"/>
                  </a:lnTo>
                  <a:lnTo>
                    <a:pt x="324646" y="312193"/>
                  </a:lnTo>
                  <a:lnTo>
                    <a:pt x="357836" y="281329"/>
                  </a:lnTo>
                  <a:lnTo>
                    <a:pt x="392360" y="252215"/>
                  </a:lnTo>
                  <a:lnTo>
                    <a:pt x="428218" y="224852"/>
                  </a:lnTo>
                  <a:lnTo>
                    <a:pt x="465408" y="199240"/>
                  </a:lnTo>
                  <a:lnTo>
                    <a:pt x="503933" y="175379"/>
                  </a:lnTo>
                  <a:lnTo>
                    <a:pt x="543790" y="153269"/>
                  </a:lnTo>
                  <a:lnTo>
                    <a:pt x="584982" y="132909"/>
                  </a:lnTo>
                  <a:lnTo>
                    <a:pt x="627506" y="114300"/>
                  </a:lnTo>
                  <a:lnTo>
                    <a:pt x="614679" y="0"/>
                  </a:lnTo>
                  <a:lnTo>
                    <a:pt x="914400" y="143637"/>
                  </a:lnTo>
                  <a:lnTo>
                    <a:pt x="657478" y="379984"/>
                  </a:lnTo>
                  <a:lnTo>
                    <a:pt x="644651" y="265684"/>
                  </a:lnTo>
                  <a:lnTo>
                    <a:pt x="603515" y="274687"/>
                  </a:lnTo>
                  <a:lnTo>
                    <a:pt x="563316" y="286231"/>
                  </a:lnTo>
                  <a:lnTo>
                    <a:pt x="524054" y="300313"/>
                  </a:lnTo>
                  <a:lnTo>
                    <a:pt x="485729" y="316935"/>
                  </a:lnTo>
                  <a:lnTo>
                    <a:pt x="448341" y="336095"/>
                  </a:lnTo>
                  <a:lnTo>
                    <a:pt x="411891" y="357794"/>
                  </a:lnTo>
                  <a:lnTo>
                    <a:pt x="376378" y="382033"/>
                  </a:lnTo>
                  <a:lnTo>
                    <a:pt x="341802" y="408809"/>
                  </a:lnTo>
                  <a:lnTo>
                    <a:pt x="308164" y="438125"/>
                  </a:lnTo>
                  <a:lnTo>
                    <a:pt x="275463" y="469979"/>
                  </a:lnTo>
                  <a:lnTo>
                    <a:pt x="243699" y="504371"/>
                  </a:lnTo>
                  <a:lnTo>
                    <a:pt x="212872" y="541302"/>
                  </a:lnTo>
                  <a:lnTo>
                    <a:pt x="182982" y="580771"/>
                  </a:lnTo>
                  <a:lnTo>
                    <a:pt x="154030" y="622778"/>
                  </a:lnTo>
                  <a:lnTo>
                    <a:pt x="126015" y="667323"/>
                  </a:lnTo>
                  <a:lnTo>
                    <a:pt x="98938" y="714406"/>
                  </a:lnTo>
                  <a:lnTo>
                    <a:pt x="72797" y="764027"/>
                  </a:lnTo>
                  <a:lnTo>
                    <a:pt x="47594" y="816185"/>
                  </a:lnTo>
                  <a:lnTo>
                    <a:pt x="23328" y="870882"/>
                  </a:lnTo>
                  <a:lnTo>
                    <a:pt x="0" y="92811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619246" y="3080766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96820" y="441705"/>
            <a:ext cx="8390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Insights-The</a:t>
            </a:r>
            <a:r>
              <a:rPr spc="215" dirty="0"/>
              <a:t> </a:t>
            </a:r>
            <a:r>
              <a:rPr spc="55" dirty="0"/>
              <a:t>correlations-Top</a:t>
            </a:r>
            <a:r>
              <a:rPr spc="240" dirty="0"/>
              <a:t> </a:t>
            </a:r>
            <a:r>
              <a:rPr spc="5" dirty="0"/>
              <a:t>10</a:t>
            </a:r>
            <a:r>
              <a:rPr spc="204" dirty="0"/>
              <a:t> </a:t>
            </a:r>
            <a:r>
              <a:rPr spc="140" dirty="0"/>
              <a:t>values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1668145">
              <a:lnSpc>
                <a:spcPts val="1510"/>
              </a:lnSpc>
              <a:spcBef>
                <a:spcPts val="295"/>
              </a:spcBef>
            </a:pPr>
            <a:r>
              <a:rPr spc="50" dirty="0"/>
              <a:t>1.</a:t>
            </a:r>
            <a:r>
              <a:rPr spc="10" dirty="0"/>
              <a:t> </a:t>
            </a:r>
            <a:r>
              <a:rPr spc="40" dirty="0"/>
              <a:t>Years</a:t>
            </a:r>
            <a:r>
              <a:rPr spc="60" dirty="0"/>
              <a:t> </a:t>
            </a:r>
            <a:r>
              <a:rPr dirty="0"/>
              <a:t>of</a:t>
            </a:r>
            <a:r>
              <a:rPr spc="50" dirty="0"/>
              <a:t> </a:t>
            </a:r>
            <a:r>
              <a:rPr spc="30" dirty="0"/>
              <a:t>experience- </a:t>
            </a:r>
            <a:r>
              <a:rPr spc="35" dirty="0"/>
              <a:t> </a:t>
            </a:r>
            <a:r>
              <a:rPr spc="180" dirty="0"/>
              <a:t>FLAG_EMP_PHONE</a:t>
            </a:r>
            <a:r>
              <a:rPr spc="-10" dirty="0"/>
              <a:t> </a:t>
            </a:r>
            <a:r>
              <a:rPr spc="20" dirty="0"/>
              <a:t>:</a:t>
            </a:r>
          </a:p>
          <a:p>
            <a:pPr marL="12700" marR="603250" indent="99060">
              <a:lnSpc>
                <a:spcPts val="3120"/>
              </a:lnSpc>
              <a:spcBef>
                <a:spcPts val="310"/>
              </a:spcBef>
            </a:pPr>
            <a:r>
              <a:rPr dirty="0"/>
              <a:t>-0.999899227065333 </a:t>
            </a:r>
            <a:r>
              <a:rPr spc="5" dirty="0"/>
              <a:t> </a:t>
            </a:r>
            <a:r>
              <a:rPr spc="145" dirty="0"/>
              <a:t>2.OBS_30_CNT_SOCIAL_CIRCLE-</a:t>
            </a:r>
          </a:p>
          <a:p>
            <a:pPr marL="12700">
              <a:lnSpc>
                <a:spcPts val="1170"/>
              </a:lnSpc>
            </a:pPr>
            <a:r>
              <a:rPr spc="155" dirty="0"/>
              <a:t>OBS_60_CNT_SOCIAL_CIRCLE:</a:t>
            </a: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/>
              <a:t>0.998064837349622</a:t>
            </a:r>
          </a:p>
          <a:p>
            <a:pPr marL="161925" indent="-149860">
              <a:lnSpc>
                <a:spcPct val="100000"/>
              </a:lnSpc>
              <a:spcBef>
                <a:spcPts val="1430"/>
              </a:spcBef>
              <a:buSzPct val="92857"/>
              <a:buAutoNum type="arabicPeriod" startAt="3"/>
              <a:tabLst>
                <a:tab pos="162560" algn="l"/>
              </a:tabLst>
            </a:pPr>
            <a:r>
              <a:rPr spc="145" dirty="0"/>
              <a:t>AMT_CREDIT-AMT_GOODS_PRICE:</a:t>
            </a:r>
          </a:p>
          <a:p>
            <a:pPr marL="12700">
              <a:lnSpc>
                <a:spcPct val="100000"/>
              </a:lnSpc>
              <a:spcBef>
                <a:spcPts val="1440"/>
              </a:spcBef>
            </a:pPr>
            <a:r>
              <a:rPr dirty="0"/>
              <a:t>0.982432317758075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/>
          </a:p>
          <a:p>
            <a:pPr marL="12700" marR="5080">
              <a:lnSpc>
                <a:spcPts val="1510"/>
              </a:lnSpc>
              <a:buSzPct val="92857"/>
              <a:buAutoNum type="arabicPeriod" startAt="4"/>
              <a:tabLst>
                <a:tab pos="162560" algn="l"/>
              </a:tabLst>
            </a:pPr>
            <a:r>
              <a:rPr spc="150" dirty="0"/>
              <a:t>REGION_RATING_CLIENT- </a:t>
            </a:r>
            <a:r>
              <a:rPr spc="155" dirty="0"/>
              <a:t> </a:t>
            </a:r>
            <a:r>
              <a:rPr spc="130" dirty="0"/>
              <a:t>R</a:t>
            </a:r>
            <a:r>
              <a:rPr spc="195" dirty="0"/>
              <a:t>E</a:t>
            </a:r>
            <a:r>
              <a:rPr spc="175" dirty="0"/>
              <a:t>GI</a:t>
            </a:r>
            <a:r>
              <a:rPr spc="180" dirty="0"/>
              <a:t>ON_</a:t>
            </a:r>
            <a:r>
              <a:rPr spc="130" dirty="0"/>
              <a:t>R</a:t>
            </a:r>
            <a:r>
              <a:rPr spc="60" dirty="0"/>
              <a:t>A</a:t>
            </a:r>
            <a:r>
              <a:rPr spc="165" dirty="0"/>
              <a:t>TING_</a:t>
            </a:r>
            <a:r>
              <a:rPr spc="215" dirty="0"/>
              <a:t>C</a:t>
            </a:r>
            <a:r>
              <a:rPr spc="155" dirty="0"/>
              <a:t>LIE</a:t>
            </a:r>
            <a:r>
              <a:rPr spc="215" dirty="0"/>
              <a:t>N</a:t>
            </a:r>
            <a:r>
              <a:rPr spc="140" dirty="0"/>
              <a:t>T_</a:t>
            </a:r>
            <a:r>
              <a:rPr spc="150" dirty="0"/>
              <a:t>W</a:t>
            </a:r>
            <a:r>
              <a:rPr spc="55" dirty="0"/>
              <a:t>I</a:t>
            </a:r>
            <a:r>
              <a:rPr spc="145" dirty="0"/>
              <a:t>T</a:t>
            </a:r>
            <a:r>
              <a:rPr spc="155" dirty="0"/>
              <a:t>H</a:t>
            </a:r>
            <a:r>
              <a:rPr spc="180" dirty="0"/>
              <a:t>_</a:t>
            </a:r>
            <a:r>
              <a:rPr spc="215" dirty="0"/>
              <a:t>C</a:t>
            </a:r>
            <a:r>
              <a:rPr spc="114" dirty="0"/>
              <a:t>I</a:t>
            </a:r>
            <a:r>
              <a:rPr spc="105" dirty="0"/>
              <a:t>T</a:t>
            </a:r>
            <a:r>
              <a:rPr spc="65" dirty="0"/>
              <a:t>Y</a:t>
            </a:r>
            <a:r>
              <a:rPr spc="20" dirty="0"/>
              <a:t>:</a:t>
            </a: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/>
              <a:t>0.950768898851766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50"/>
          </a:p>
          <a:p>
            <a:pPr marL="12700" marR="1262380">
              <a:lnSpc>
                <a:spcPts val="1510"/>
              </a:lnSpc>
              <a:buSzPct val="92857"/>
              <a:buAutoNum type="arabicPeriod" startAt="5"/>
              <a:tabLst>
                <a:tab pos="162560" algn="l"/>
              </a:tabLst>
            </a:pPr>
            <a:r>
              <a:rPr spc="175" dirty="0"/>
              <a:t>CNT_CHILDERN </a:t>
            </a:r>
            <a:r>
              <a:rPr dirty="0"/>
              <a:t>- </a:t>
            </a:r>
            <a:r>
              <a:rPr spc="5" dirty="0"/>
              <a:t> </a:t>
            </a:r>
            <a:r>
              <a:rPr spc="145" dirty="0"/>
              <a:t>CNT_FAMILY_MEMBERS: </a:t>
            </a:r>
            <a:r>
              <a:rPr spc="-295" dirty="0"/>
              <a:t> </a:t>
            </a:r>
            <a:r>
              <a:rPr dirty="0"/>
              <a:t>0.892521874588344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972170" y="1116838"/>
            <a:ext cx="110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70" dirty="0">
                <a:solidFill>
                  <a:srgbClr val="FFFFFF"/>
                </a:solidFill>
                <a:latin typeface="Cambria"/>
                <a:cs typeface="Cambria"/>
              </a:rPr>
              <a:t>.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19050">
              <a:lnSpc>
                <a:spcPts val="1510"/>
              </a:lnSpc>
              <a:spcBef>
                <a:spcPts val="295"/>
              </a:spcBef>
              <a:buSzPct val="92857"/>
              <a:buAutoNum type="arabicPeriod" startAt="6"/>
              <a:tabLst>
                <a:tab pos="162560" algn="l"/>
              </a:tabLst>
            </a:pPr>
            <a:r>
              <a:rPr spc="130" dirty="0"/>
              <a:t>R</a:t>
            </a:r>
            <a:r>
              <a:rPr spc="195" dirty="0"/>
              <a:t>E</a:t>
            </a:r>
            <a:r>
              <a:rPr spc="210" dirty="0"/>
              <a:t>G_</a:t>
            </a:r>
            <a:r>
              <a:rPr spc="130" dirty="0"/>
              <a:t>R</a:t>
            </a:r>
            <a:r>
              <a:rPr spc="195" dirty="0"/>
              <a:t>E</a:t>
            </a:r>
            <a:r>
              <a:rPr spc="175" dirty="0"/>
              <a:t>GI</a:t>
            </a:r>
            <a:r>
              <a:rPr spc="180" dirty="0"/>
              <a:t>ON_</a:t>
            </a:r>
            <a:r>
              <a:rPr spc="185" dirty="0"/>
              <a:t>N</a:t>
            </a:r>
            <a:r>
              <a:rPr spc="155" dirty="0"/>
              <a:t>OT_</a:t>
            </a:r>
            <a:r>
              <a:rPr spc="75" dirty="0"/>
              <a:t>W</a:t>
            </a:r>
            <a:r>
              <a:rPr spc="165" dirty="0"/>
              <a:t>O</a:t>
            </a:r>
            <a:r>
              <a:rPr spc="145" dirty="0"/>
              <a:t>R</a:t>
            </a:r>
            <a:r>
              <a:rPr spc="245" dirty="0"/>
              <a:t>K</a:t>
            </a:r>
            <a:r>
              <a:rPr spc="135" dirty="0"/>
              <a:t>_</a:t>
            </a:r>
            <a:r>
              <a:rPr spc="130" dirty="0"/>
              <a:t>R</a:t>
            </a:r>
            <a:r>
              <a:rPr spc="195" dirty="0"/>
              <a:t>E</a:t>
            </a:r>
            <a:r>
              <a:rPr spc="175" dirty="0"/>
              <a:t>GI</a:t>
            </a:r>
            <a:r>
              <a:rPr spc="180" dirty="0"/>
              <a:t>ON</a:t>
            </a:r>
            <a:r>
              <a:rPr dirty="0"/>
              <a:t>-  </a:t>
            </a:r>
            <a:r>
              <a:rPr spc="160" dirty="0"/>
              <a:t>LIVE_REGION_NOT_WORK_REGION:</a:t>
            </a: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dirty="0"/>
              <a:t>0.806743885821316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/>
          </a:p>
          <a:p>
            <a:pPr marL="12700" marR="518795">
              <a:lnSpc>
                <a:spcPts val="1510"/>
              </a:lnSpc>
              <a:buSzPct val="92857"/>
              <a:buAutoNum type="arabicPeriod" startAt="7"/>
              <a:tabLst>
                <a:tab pos="162560" algn="l"/>
              </a:tabLst>
            </a:pPr>
            <a:r>
              <a:rPr spc="200" dirty="0"/>
              <a:t>D</a:t>
            </a:r>
            <a:r>
              <a:rPr spc="160" dirty="0"/>
              <a:t>E</a:t>
            </a:r>
            <a:r>
              <a:rPr spc="180" dirty="0"/>
              <a:t>F_</a:t>
            </a:r>
            <a:r>
              <a:rPr spc="65" dirty="0"/>
              <a:t>30</a:t>
            </a:r>
            <a:r>
              <a:rPr spc="45" dirty="0"/>
              <a:t>_</a:t>
            </a:r>
            <a:r>
              <a:rPr spc="215" dirty="0"/>
              <a:t>C</a:t>
            </a:r>
            <a:r>
              <a:rPr spc="185" dirty="0"/>
              <a:t>N</a:t>
            </a:r>
            <a:r>
              <a:rPr spc="175" dirty="0"/>
              <a:t>T</a:t>
            </a:r>
            <a:r>
              <a:rPr spc="100" dirty="0"/>
              <a:t>_</a:t>
            </a:r>
            <a:r>
              <a:rPr spc="165" dirty="0"/>
              <a:t>SOCIAL_CI</a:t>
            </a:r>
            <a:r>
              <a:rPr spc="200" dirty="0"/>
              <a:t>R</a:t>
            </a:r>
            <a:r>
              <a:rPr spc="215" dirty="0"/>
              <a:t>C</a:t>
            </a:r>
            <a:r>
              <a:rPr spc="190" dirty="0"/>
              <a:t>L</a:t>
            </a:r>
            <a:r>
              <a:rPr spc="195" dirty="0"/>
              <a:t>E</a:t>
            </a:r>
            <a:r>
              <a:rPr dirty="0"/>
              <a:t>-  </a:t>
            </a:r>
            <a:r>
              <a:rPr spc="155" dirty="0"/>
              <a:t>DEF_60_CNT_SOCIAL_CIRCLE:</a:t>
            </a:r>
          </a:p>
          <a:p>
            <a:pPr marL="12700">
              <a:lnSpc>
                <a:spcPct val="100000"/>
              </a:lnSpc>
              <a:spcBef>
                <a:spcPts val="1405"/>
              </a:spcBef>
            </a:pPr>
            <a:r>
              <a:rPr dirty="0"/>
              <a:t>0.890496347984347</a:t>
            </a:r>
          </a:p>
          <a:p>
            <a:pPr marL="161925" indent="-149860">
              <a:lnSpc>
                <a:spcPts val="1595"/>
              </a:lnSpc>
              <a:spcBef>
                <a:spcPts val="1430"/>
              </a:spcBef>
              <a:buSzPct val="92857"/>
              <a:buAutoNum type="arabicPeriod" startAt="8"/>
              <a:tabLst>
                <a:tab pos="162560" algn="l"/>
              </a:tabLst>
            </a:pPr>
            <a:r>
              <a:rPr spc="150" dirty="0"/>
              <a:t>REG_CITY_NOT_WORK_CITY-</a:t>
            </a:r>
          </a:p>
          <a:p>
            <a:pPr marL="12700">
              <a:lnSpc>
                <a:spcPts val="1595"/>
              </a:lnSpc>
            </a:pPr>
            <a:r>
              <a:rPr spc="155" dirty="0"/>
              <a:t>LIVE_CITY_NOT_WORK_CITY;</a:t>
            </a: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dirty="0"/>
              <a:t>0.783754676418725</a:t>
            </a:r>
          </a:p>
          <a:p>
            <a:pPr marL="161925" indent="-149860">
              <a:lnSpc>
                <a:spcPct val="100000"/>
              </a:lnSpc>
              <a:spcBef>
                <a:spcPts val="1425"/>
              </a:spcBef>
              <a:buSzPct val="92857"/>
              <a:buAutoNum type="arabicPeriod" startAt="9"/>
              <a:tabLst>
                <a:tab pos="162560" algn="l"/>
              </a:tabLst>
            </a:pPr>
            <a:r>
              <a:rPr spc="145" dirty="0"/>
              <a:t>AMT_ANNUITY-AMT_GOODS_PRICE:</a:t>
            </a: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/>
              <a:t>0.749705184075139</a:t>
            </a:r>
          </a:p>
          <a:p>
            <a:pPr marL="260985" indent="-248920">
              <a:lnSpc>
                <a:spcPct val="100000"/>
              </a:lnSpc>
              <a:spcBef>
                <a:spcPts val="1440"/>
              </a:spcBef>
              <a:buSzPct val="92857"/>
              <a:buAutoNum type="arabicPeriod" startAt="10"/>
              <a:tabLst>
                <a:tab pos="261620" algn="l"/>
              </a:tabLst>
            </a:pPr>
            <a:r>
              <a:rPr spc="130" dirty="0"/>
              <a:t>AMT_CREDIT-AMT_ANNUITY:</a:t>
            </a:r>
          </a:p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dirty="0"/>
              <a:t>0.749665201431795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6823" y="1988820"/>
            <a:ext cx="2540507" cy="25399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702" y="224154"/>
            <a:ext cx="3002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95" dirty="0">
                <a:latin typeface="Cambria"/>
                <a:cs typeface="Cambria"/>
              </a:rPr>
              <a:t>Key</a:t>
            </a:r>
            <a:r>
              <a:rPr sz="4000" b="1" spc="145" dirty="0">
                <a:latin typeface="Cambria"/>
                <a:cs typeface="Cambria"/>
              </a:rPr>
              <a:t> </a:t>
            </a:r>
            <a:r>
              <a:rPr sz="4000" b="1" spc="10" dirty="0">
                <a:latin typeface="Cambria"/>
                <a:cs typeface="Cambria"/>
              </a:rPr>
              <a:t>findings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599" y="1155014"/>
            <a:ext cx="4871720" cy="440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163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Cleaning,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Removed</a:t>
            </a:r>
            <a:r>
              <a:rPr sz="16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48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635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&gt;30%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null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values;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filled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using the median.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599" y="1699641"/>
            <a:ext cx="4944110" cy="313182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0665" marR="396240" indent="-228600">
              <a:lnSpc>
                <a:spcPct val="7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Outliers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observed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income,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children,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credit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amount,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especially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payment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difficulties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(TARGET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1).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ts val="1630"/>
              </a:lnSpc>
              <a:spcBef>
                <a:spcPts val="10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Highly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imbalanced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only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8%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facing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63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cu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Calibri"/>
              <a:cs typeface="Calibri"/>
            </a:endParaRPr>
          </a:p>
          <a:p>
            <a:pPr marL="240665" marR="227329" indent="-228600">
              <a:lnSpc>
                <a:spcPct val="7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charts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it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evident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Bank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prefers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loans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senior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(31-40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age) with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fewer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defaulters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aged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60+.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ts val="1630"/>
              </a:lnSpc>
              <a:spcBef>
                <a:spcPts val="101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Newly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employed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have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higher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default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rates,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posing</a:t>
            </a:r>
            <a:endParaRPr sz="1600">
              <a:latin typeface="Calibri"/>
              <a:cs typeface="Calibri"/>
            </a:endParaRPr>
          </a:p>
          <a:p>
            <a:pPr marL="240665">
              <a:lnSpc>
                <a:spcPts val="1630"/>
              </a:lnSpc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risks.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00">
              <a:latin typeface="Calibri"/>
              <a:cs typeface="Calibri"/>
            </a:endParaRPr>
          </a:p>
          <a:p>
            <a:pPr marL="240665" marR="102235" indent="-228600">
              <a:lnSpc>
                <a:spcPct val="7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Slightly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higher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rates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females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than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males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the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of loans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taken,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Females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way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behind.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599" y="4935728"/>
            <a:ext cx="4941570" cy="152971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40665" marR="396875" indent="-228600">
              <a:lnSpc>
                <a:spcPct val="70000"/>
              </a:lnSpc>
              <a:spcBef>
                <a:spcPts val="6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Secondary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education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are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largest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loan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takers.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240665" marR="408940" indent="-228600">
              <a:lnSpc>
                <a:spcPct val="7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Entity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Type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takers,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lowest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rate.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240665" marR="5080" indent="-228600">
              <a:lnSpc>
                <a:spcPct val="7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exist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Strong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correlations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several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features,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aiding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risk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assessment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decisions.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7056" y="4017264"/>
            <a:ext cx="4122420" cy="25709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57772" y="4319270"/>
            <a:ext cx="1033144" cy="798195"/>
            <a:chOff x="6057772" y="4319270"/>
            <a:chExt cx="1033144" cy="798195"/>
          </a:xfrm>
        </p:grpSpPr>
        <p:sp>
          <p:nvSpPr>
            <p:cNvPr id="8" name="object 8"/>
            <p:cNvSpPr/>
            <p:nvPr/>
          </p:nvSpPr>
          <p:spPr>
            <a:xfrm>
              <a:off x="6067297" y="4328795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94234" y="0"/>
                  </a:moveTo>
                  <a:lnTo>
                    <a:pt x="0" y="319023"/>
                  </a:lnTo>
                  <a:lnTo>
                    <a:pt x="110871" y="288162"/>
                  </a:lnTo>
                  <a:lnTo>
                    <a:pt x="135996" y="327231"/>
                  </a:lnTo>
                  <a:lnTo>
                    <a:pt x="162639" y="364703"/>
                  </a:lnTo>
                  <a:lnTo>
                    <a:pt x="190800" y="400578"/>
                  </a:lnTo>
                  <a:lnTo>
                    <a:pt x="220478" y="434858"/>
                  </a:lnTo>
                  <a:lnTo>
                    <a:pt x="251674" y="467541"/>
                  </a:lnTo>
                  <a:lnTo>
                    <a:pt x="284387" y="498628"/>
                  </a:lnTo>
                  <a:lnTo>
                    <a:pt x="318617" y="528119"/>
                  </a:lnTo>
                  <a:lnTo>
                    <a:pt x="354364" y="556015"/>
                  </a:lnTo>
                  <a:lnTo>
                    <a:pt x="391629" y="582314"/>
                  </a:lnTo>
                  <a:lnTo>
                    <a:pt x="430411" y="607018"/>
                  </a:lnTo>
                  <a:lnTo>
                    <a:pt x="470709" y="630126"/>
                  </a:lnTo>
                  <a:lnTo>
                    <a:pt x="512525" y="651638"/>
                  </a:lnTo>
                  <a:lnTo>
                    <a:pt x="555857" y="671555"/>
                  </a:lnTo>
                  <a:lnTo>
                    <a:pt x="600706" y="689876"/>
                  </a:lnTo>
                  <a:lnTo>
                    <a:pt x="647072" y="706602"/>
                  </a:lnTo>
                  <a:lnTo>
                    <a:pt x="694954" y="721733"/>
                  </a:lnTo>
                  <a:lnTo>
                    <a:pt x="744354" y="735268"/>
                  </a:lnTo>
                  <a:lnTo>
                    <a:pt x="795269" y="747208"/>
                  </a:lnTo>
                  <a:lnTo>
                    <a:pt x="847701" y="757553"/>
                  </a:lnTo>
                  <a:lnTo>
                    <a:pt x="901649" y="766303"/>
                  </a:lnTo>
                  <a:lnTo>
                    <a:pt x="957114" y="773458"/>
                  </a:lnTo>
                  <a:lnTo>
                    <a:pt x="1014095" y="779017"/>
                  </a:lnTo>
                  <a:lnTo>
                    <a:pt x="953876" y="765056"/>
                  </a:lnTo>
                  <a:lnTo>
                    <a:pt x="896015" y="749764"/>
                  </a:lnTo>
                  <a:lnTo>
                    <a:pt x="840512" y="733144"/>
                  </a:lnTo>
                  <a:lnTo>
                    <a:pt x="787368" y="715193"/>
                  </a:lnTo>
                  <a:lnTo>
                    <a:pt x="736582" y="695914"/>
                  </a:lnTo>
                  <a:lnTo>
                    <a:pt x="688153" y="675305"/>
                  </a:lnTo>
                  <a:lnTo>
                    <a:pt x="642083" y="653367"/>
                  </a:lnTo>
                  <a:lnTo>
                    <a:pt x="598370" y="630100"/>
                  </a:lnTo>
                  <a:lnTo>
                    <a:pt x="557014" y="605505"/>
                  </a:lnTo>
                  <a:lnTo>
                    <a:pt x="518017" y="579580"/>
                  </a:lnTo>
                  <a:lnTo>
                    <a:pt x="481376" y="552326"/>
                  </a:lnTo>
                  <a:lnTo>
                    <a:pt x="447093" y="523744"/>
                  </a:lnTo>
                  <a:lnTo>
                    <a:pt x="415168" y="493834"/>
                  </a:lnTo>
                  <a:lnTo>
                    <a:pt x="385599" y="462595"/>
                  </a:lnTo>
                  <a:lnTo>
                    <a:pt x="358388" y="430027"/>
                  </a:lnTo>
                  <a:lnTo>
                    <a:pt x="333533" y="396132"/>
                  </a:lnTo>
                  <a:lnTo>
                    <a:pt x="311035" y="360908"/>
                  </a:lnTo>
                  <a:lnTo>
                    <a:pt x="290894" y="324356"/>
                  </a:lnTo>
                  <a:lnTo>
                    <a:pt x="273110" y="286476"/>
                  </a:lnTo>
                  <a:lnTo>
                    <a:pt x="257682" y="247268"/>
                  </a:lnTo>
                  <a:lnTo>
                    <a:pt x="368553" y="216407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7297" y="4328795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1014095" y="779017"/>
                  </a:moveTo>
                  <a:lnTo>
                    <a:pt x="957114" y="773458"/>
                  </a:lnTo>
                  <a:lnTo>
                    <a:pt x="901649" y="766303"/>
                  </a:lnTo>
                  <a:lnTo>
                    <a:pt x="847701" y="757553"/>
                  </a:lnTo>
                  <a:lnTo>
                    <a:pt x="795269" y="747208"/>
                  </a:lnTo>
                  <a:lnTo>
                    <a:pt x="744354" y="735268"/>
                  </a:lnTo>
                  <a:lnTo>
                    <a:pt x="694954" y="721733"/>
                  </a:lnTo>
                  <a:lnTo>
                    <a:pt x="647072" y="706602"/>
                  </a:lnTo>
                  <a:lnTo>
                    <a:pt x="600706" y="689876"/>
                  </a:lnTo>
                  <a:lnTo>
                    <a:pt x="555857" y="671555"/>
                  </a:lnTo>
                  <a:lnTo>
                    <a:pt x="512525" y="651638"/>
                  </a:lnTo>
                  <a:lnTo>
                    <a:pt x="470709" y="630126"/>
                  </a:lnTo>
                  <a:lnTo>
                    <a:pt x="430411" y="607018"/>
                  </a:lnTo>
                  <a:lnTo>
                    <a:pt x="391629" y="582314"/>
                  </a:lnTo>
                  <a:lnTo>
                    <a:pt x="354364" y="556015"/>
                  </a:lnTo>
                  <a:lnTo>
                    <a:pt x="318617" y="528119"/>
                  </a:lnTo>
                  <a:lnTo>
                    <a:pt x="284387" y="498628"/>
                  </a:lnTo>
                  <a:lnTo>
                    <a:pt x="251674" y="467541"/>
                  </a:lnTo>
                  <a:lnTo>
                    <a:pt x="220478" y="434858"/>
                  </a:lnTo>
                  <a:lnTo>
                    <a:pt x="190800" y="400578"/>
                  </a:lnTo>
                  <a:lnTo>
                    <a:pt x="162639" y="364703"/>
                  </a:lnTo>
                  <a:lnTo>
                    <a:pt x="135996" y="327231"/>
                  </a:lnTo>
                  <a:lnTo>
                    <a:pt x="110871" y="288162"/>
                  </a:lnTo>
                  <a:lnTo>
                    <a:pt x="0" y="319023"/>
                  </a:lnTo>
                  <a:lnTo>
                    <a:pt x="94234" y="0"/>
                  </a:lnTo>
                  <a:lnTo>
                    <a:pt x="368553" y="216407"/>
                  </a:lnTo>
                  <a:lnTo>
                    <a:pt x="257682" y="247268"/>
                  </a:lnTo>
                  <a:lnTo>
                    <a:pt x="273110" y="286476"/>
                  </a:lnTo>
                  <a:lnTo>
                    <a:pt x="290894" y="324356"/>
                  </a:lnTo>
                  <a:lnTo>
                    <a:pt x="311035" y="360908"/>
                  </a:lnTo>
                  <a:lnTo>
                    <a:pt x="333533" y="396132"/>
                  </a:lnTo>
                  <a:lnTo>
                    <a:pt x="358388" y="430027"/>
                  </a:lnTo>
                  <a:lnTo>
                    <a:pt x="385599" y="462595"/>
                  </a:lnTo>
                  <a:lnTo>
                    <a:pt x="415168" y="493834"/>
                  </a:lnTo>
                  <a:lnTo>
                    <a:pt x="447093" y="523744"/>
                  </a:lnTo>
                  <a:lnTo>
                    <a:pt x="481376" y="552326"/>
                  </a:lnTo>
                  <a:lnTo>
                    <a:pt x="518017" y="579580"/>
                  </a:lnTo>
                  <a:lnTo>
                    <a:pt x="557014" y="605505"/>
                  </a:lnTo>
                  <a:lnTo>
                    <a:pt x="598370" y="630100"/>
                  </a:lnTo>
                  <a:lnTo>
                    <a:pt x="642083" y="653367"/>
                  </a:lnTo>
                  <a:lnTo>
                    <a:pt x="688153" y="675305"/>
                  </a:lnTo>
                  <a:lnTo>
                    <a:pt x="736582" y="695914"/>
                  </a:lnTo>
                  <a:lnTo>
                    <a:pt x="787368" y="715193"/>
                  </a:lnTo>
                  <a:lnTo>
                    <a:pt x="840512" y="733144"/>
                  </a:lnTo>
                  <a:lnTo>
                    <a:pt x="896015" y="749764"/>
                  </a:lnTo>
                  <a:lnTo>
                    <a:pt x="953876" y="765056"/>
                  </a:lnTo>
                  <a:lnTo>
                    <a:pt x="1014095" y="77901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88202" y="4149090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94476" y="1796238"/>
            <a:ext cx="1794510" cy="2128520"/>
            <a:chOff x="6094476" y="1796238"/>
            <a:chExt cx="1794510" cy="2128520"/>
          </a:xfrm>
        </p:grpSpPr>
        <p:sp>
          <p:nvSpPr>
            <p:cNvPr id="12" name="object 12"/>
            <p:cNvSpPr/>
            <p:nvPr/>
          </p:nvSpPr>
          <p:spPr>
            <a:xfrm>
              <a:off x="6782689" y="1805763"/>
              <a:ext cx="1096645" cy="551815"/>
            </a:xfrm>
            <a:custGeom>
              <a:avLst/>
              <a:gdLst/>
              <a:ahLst/>
              <a:cxnLst/>
              <a:rect l="l" t="t" r="r" b="b"/>
              <a:pathLst>
                <a:path w="1096645" h="551814">
                  <a:moveTo>
                    <a:pt x="272205" y="0"/>
                  </a:moveTo>
                  <a:lnTo>
                    <a:pt x="219917" y="1019"/>
                  </a:lnTo>
                  <a:lnTo>
                    <a:pt x="166552" y="3959"/>
                  </a:lnTo>
                  <a:lnTo>
                    <a:pt x="112111" y="8821"/>
                  </a:lnTo>
                  <a:lnTo>
                    <a:pt x="56594" y="15603"/>
                  </a:lnTo>
                  <a:lnTo>
                    <a:pt x="0" y="24306"/>
                  </a:lnTo>
                  <a:lnTo>
                    <a:pt x="61809" y="22955"/>
                  </a:lnTo>
                  <a:lnTo>
                    <a:pt x="121661" y="23472"/>
                  </a:lnTo>
                  <a:lnTo>
                    <a:pt x="179554" y="25858"/>
                  </a:lnTo>
                  <a:lnTo>
                    <a:pt x="235490" y="30114"/>
                  </a:lnTo>
                  <a:lnTo>
                    <a:pt x="289468" y="36238"/>
                  </a:lnTo>
                  <a:lnTo>
                    <a:pt x="341489" y="44232"/>
                  </a:lnTo>
                  <a:lnTo>
                    <a:pt x="391553" y="54096"/>
                  </a:lnTo>
                  <a:lnTo>
                    <a:pt x="439659" y="65828"/>
                  </a:lnTo>
                  <a:lnTo>
                    <a:pt x="485809" y="79431"/>
                  </a:lnTo>
                  <a:lnTo>
                    <a:pt x="530002" y="94903"/>
                  </a:lnTo>
                  <a:lnTo>
                    <a:pt x="572239" y="112244"/>
                  </a:lnTo>
                  <a:lnTo>
                    <a:pt x="612519" y="131456"/>
                  </a:lnTo>
                  <a:lnTo>
                    <a:pt x="650844" y="152537"/>
                  </a:lnTo>
                  <a:lnTo>
                    <a:pt x="687213" y="175489"/>
                  </a:lnTo>
                  <a:lnTo>
                    <a:pt x="721625" y="200311"/>
                  </a:lnTo>
                  <a:lnTo>
                    <a:pt x="754083" y="227003"/>
                  </a:lnTo>
                  <a:lnTo>
                    <a:pt x="784585" y="255565"/>
                  </a:lnTo>
                  <a:lnTo>
                    <a:pt x="813132" y="285997"/>
                  </a:lnTo>
                  <a:lnTo>
                    <a:pt x="839724" y="318301"/>
                  </a:lnTo>
                  <a:lnTo>
                    <a:pt x="864361" y="352474"/>
                  </a:lnTo>
                  <a:lnTo>
                    <a:pt x="764666" y="409878"/>
                  </a:lnTo>
                  <a:lnTo>
                    <a:pt x="1083944" y="551610"/>
                  </a:lnTo>
                  <a:lnTo>
                    <a:pt x="1096263" y="219251"/>
                  </a:lnTo>
                  <a:lnTo>
                    <a:pt x="996568" y="276655"/>
                  </a:lnTo>
                  <a:lnTo>
                    <a:pt x="962556" y="245006"/>
                  </a:lnTo>
                  <a:lnTo>
                    <a:pt x="927469" y="215280"/>
                  </a:lnTo>
                  <a:lnTo>
                    <a:pt x="891308" y="187475"/>
                  </a:lnTo>
                  <a:lnTo>
                    <a:pt x="854073" y="161593"/>
                  </a:lnTo>
                  <a:lnTo>
                    <a:pt x="815764" y="137632"/>
                  </a:lnTo>
                  <a:lnTo>
                    <a:pt x="776380" y="115594"/>
                  </a:lnTo>
                  <a:lnTo>
                    <a:pt x="735922" y="95477"/>
                  </a:lnTo>
                  <a:lnTo>
                    <a:pt x="694389" y="77282"/>
                  </a:lnTo>
                  <a:lnTo>
                    <a:pt x="651781" y="61009"/>
                  </a:lnTo>
                  <a:lnTo>
                    <a:pt x="608098" y="46658"/>
                  </a:lnTo>
                  <a:lnTo>
                    <a:pt x="563340" y="34228"/>
                  </a:lnTo>
                  <a:lnTo>
                    <a:pt x="517506" y="23720"/>
                  </a:lnTo>
                  <a:lnTo>
                    <a:pt x="470598" y="15133"/>
                  </a:lnTo>
                  <a:lnTo>
                    <a:pt x="422613" y="8468"/>
                  </a:lnTo>
                  <a:lnTo>
                    <a:pt x="373553" y="3724"/>
                  </a:lnTo>
                  <a:lnTo>
                    <a:pt x="323417" y="901"/>
                  </a:lnTo>
                  <a:lnTo>
                    <a:pt x="2722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2689" y="1805763"/>
              <a:ext cx="1096645" cy="551815"/>
            </a:xfrm>
            <a:custGeom>
              <a:avLst/>
              <a:gdLst/>
              <a:ahLst/>
              <a:cxnLst/>
              <a:rect l="l" t="t" r="r" b="b"/>
              <a:pathLst>
                <a:path w="1096645" h="551814">
                  <a:moveTo>
                    <a:pt x="0" y="24306"/>
                  </a:moveTo>
                  <a:lnTo>
                    <a:pt x="56594" y="15603"/>
                  </a:lnTo>
                  <a:lnTo>
                    <a:pt x="112111" y="8821"/>
                  </a:lnTo>
                  <a:lnTo>
                    <a:pt x="166552" y="3959"/>
                  </a:lnTo>
                  <a:lnTo>
                    <a:pt x="219917" y="1019"/>
                  </a:lnTo>
                  <a:lnTo>
                    <a:pt x="272205" y="0"/>
                  </a:lnTo>
                  <a:lnTo>
                    <a:pt x="323417" y="901"/>
                  </a:lnTo>
                  <a:lnTo>
                    <a:pt x="373553" y="3724"/>
                  </a:lnTo>
                  <a:lnTo>
                    <a:pt x="422613" y="8468"/>
                  </a:lnTo>
                  <a:lnTo>
                    <a:pt x="470598" y="15133"/>
                  </a:lnTo>
                  <a:lnTo>
                    <a:pt x="517506" y="23720"/>
                  </a:lnTo>
                  <a:lnTo>
                    <a:pt x="563340" y="34228"/>
                  </a:lnTo>
                  <a:lnTo>
                    <a:pt x="608098" y="46658"/>
                  </a:lnTo>
                  <a:lnTo>
                    <a:pt x="651781" y="61009"/>
                  </a:lnTo>
                  <a:lnTo>
                    <a:pt x="694389" y="77282"/>
                  </a:lnTo>
                  <a:lnTo>
                    <a:pt x="735922" y="95477"/>
                  </a:lnTo>
                  <a:lnTo>
                    <a:pt x="776380" y="115594"/>
                  </a:lnTo>
                  <a:lnTo>
                    <a:pt x="815764" y="137632"/>
                  </a:lnTo>
                  <a:lnTo>
                    <a:pt x="854073" y="161593"/>
                  </a:lnTo>
                  <a:lnTo>
                    <a:pt x="891308" y="187475"/>
                  </a:lnTo>
                  <a:lnTo>
                    <a:pt x="927469" y="215280"/>
                  </a:lnTo>
                  <a:lnTo>
                    <a:pt x="962556" y="245006"/>
                  </a:lnTo>
                  <a:lnTo>
                    <a:pt x="996568" y="276655"/>
                  </a:lnTo>
                  <a:lnTo>
                    <a:pt x="1096263" y="219251"/>
                  </a:lnTo>
                  <a:lnTo>
                    <a:pt x="1083944" y="551610"/>
                  </a:lnTo>
                  <a:lnTo>
                    <a:pt x="764666" y="409878"/>
                  </a:lnTo>
                  <a:lnTo>
                    <a:pt x="864361" y="352474"/>
                  </a:lnTo>
                  <a:lnTo>
                    <a:pt x="839724" y="318301"/>
                  </a:lnTo>
                  <a:lnTo>
                    <a:pt x="813132" y="285997"/>
                  </a:lnTo>
                  <a:lnTo>
                    <a:pt x="784585" y="255565"/>
                  </a:lnTo>
                  <a:lnTo>
                    <a:pt x="754083" y="227003"/>
                  </a:lnTo>
                  <a:lnTo>
                    <a:pt x="721625" y="200311"/>
                  </a:lnTo>
                  <a:lnTo>
                    <a:pt x="687213" y="175489"/>
                  </a:lnTo>
                  <a:lnTo>
                    <a:pt x="650844" y="152537"/>
                  </a:lnTo>
                  <a:lnTo>
                    <a:pt x="612519" y="131456"/>
                  </a:lnTo>
                  <a:lnTo>
                    <a:pt x="572239" y="112244"/>
                  </a:lnTo>
                  <a:lnTo>
                    <a:pt x="530002" y="94903"/>
                  </a:lnTo>
                  <a:lnTo>
                    <a:pt x="485809" y="79431"/>
                  </a:lnTo>
                  <a:lnTo>
                    <a:pt x="439659" y="65828"/>
                  </a:lnTo>
                  <a:lnTo>
                    <a:pt x="391553" y="54096"/>
                  </a:lnTo>
                  <a:lnTo>
                    <a:pt x="341489" y="44232"/>
                  </a:lnTo>
                  <a:lnTo>
                    <a:pt x="289468" y="36238"/>
                  </a:lnTo>
                  <a:lnTo>
                    <a:pt x="235490" y="30114"/>
                  </a:lnTo>
                  <a:lnTo>
                    <a:pt x="179554" y="25858"/>
                  </a:lnTo>
                  <a:lnTo>
                    <a:pt x="121661" y="23472"/>
                  </a:lnTo>
                  <a:lnTo>
                    <a:pt x="61809" y="22955"/>
                  </a:lnTo>
                  <a:lnTo>
                    <a:pt x="0" y="2430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4476" y="2331719"/>
              <a:ext cx="1592579" cy="15925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028180" y="1483868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4702" y="224154"/>
            <a:ext cx="28524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0" dirty="0">
                <a:latin typeface="Cambria"/>
                <a:cs typeface="Cambria"/>
              </a:rPr>
              <a:t>Conclusions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599" y="871855"/>
            <a:ext cx="4503420" cy="70040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0665" marR="5080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bank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needs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address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outliers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payment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difficulties to minimize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risks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associated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defaulting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clients.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599" y="1696593"/>
            <a:ext cx="4938395" cy="235077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0665" marR="347345" indent="-228600">
              <a:lnSpc>
                <a:spcPct val="8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imbalanced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dataset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necessitates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 use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appropriate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techniques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handle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imbalance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modeling.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240665" marR="5080" indent="-228600">
              <a:lnSpc>
                <a:spcPct val="8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bank's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preference for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granting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loans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comparatively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senior clients seems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reasonable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due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potential stability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in financial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backgrounds,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resulting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chart.</a:t>
            </a:r>
            <a:endParaRPr sz="1700">
              <a:latin typeface="Calibri"/>
              <a:cs typeface="Calibri"/>
            </a:endParaRPr>
          </a:p>
          <a:p>
            <a:pPr marL="241300" indent="-228600">
              <a:lnSpc>
                <a:spcPts val="1835"/>
              </a:lnSpc>
              <a:spcBef>
                <a:spcPts val="11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limited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employment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endParaRPr sz="1700">
              <a:latin typeface="Calibri"/>
              <a:cs typeface="Calibri"/>
            </a:endParaRPr>
          </a:p>
          <a:p>
            <a:pPr marL="240665">
              <a:lnSpc>
                <a:spcPts val="1835"/>
              </a:lnSpc>
            </a:pP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closer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scrutiny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during</a:t>
            </a:r>
            <a:r>
              <a:rPr sz="1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approval.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8599" y="4172203"/>
            <a:ext cx="4778375" cy="214376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40665" marR="5080" indent="-228600">
              <a:lnSpc>
                <a:spcPct val="80000"/>
              </a:lnSpc>
              <a:spcBef>
                <a:spcPts val="50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Further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investigation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is needed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to understand why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male clients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show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slightly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higher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default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rates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when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total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number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loans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taken.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240665" marR="5080" indent="-228600">
              <a:lnSpc>
                <a:spcPct val="801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Focusing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on clients with</a:t>
            </a:r>
            <a:r>
              <a:rPr sz="1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secondary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education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might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beneficial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as they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form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largest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customer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segment.</a:t>
            </a:r>
            <a:endParaRPr sz="1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240665" marR="226695" indent="-228600">
              <a:lnSpc>
                <a:spcPct val="8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Business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Entity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3 clients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may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require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special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attention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7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7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uptake.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87056" y="4017264"/>
            <a:ext cx="4122420" cy="25709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57772" y="4319270"/>
            <a:ext cx="1033144" cy="798195"/>
            <a:chOff x="6057772" y="4319270"/>
            <a:chExt cx="1033144" cy="798195"/>
          </a:xfrm>
        </p:grpSpPr>
        <p:sp>
          <p:nvSpPr>
            <p:cNvPr id="8" name="object 8"/>
            <p:cNvSpPr/>
            <p:nvPr/>
          </p:nvSpPr>
          <p:spPr>
            <a:xfrm>
              <a:off x="6067297" y="4328795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94234" y="0"/>
                  </a:moveTo>
                  <a:lnTo>
                    <a:pt x="0" y="319023"/>
                  </a:lnTo>
                  <a:lnTo>
                    <a:pt x="110871" y="288162"/>
                  </a:lnTo>
                  <a:lnTo>
                    <a:pt x="135996" y="327231"/>
                  </a:lnTo>
                  <a:lnTo>
                    <a:pt x="162639" y="364703"/>
                  </a:lnTo>
                  <a:lnTo>
                    <a:pt x="190800" y="400578"/>
                  </a:lnTo>
                  <a:lnTo>
                    <a:pt x="220478" y="434858"/>
                  </a:lnTo>
                  <a:lnTo>
                    <a:pt x="251674" y="467541"/>
                  </a:lnTo>
                  <a:lnTo>
                    <a:pt x="284387" y="498628"/>
                  </a:lnTo>
                  <a:lnTo>
                    <a:pt x="318617" y="528119"/>
                  </a:lnTo>
                  <a:lnTo>
                    <a:pt x="354364" y="556015"/>
                  </a:lnTo>
                  <a:lnTo>
                    <a:pt x="391629" y="582314"/>
                  </a:lnTo>
                  <a:lnTo>
                    <a:pt x="430411" y="607018"/>
                  </a:lnTo>
                  <a:lnTo>
                    <a:pt x="470709" y="630126"/>
                  </a:lnTo>
                  <a:lnTo>
                    <a:pt x="512525" y="651638"/>
                  </a:lnTo>
                  <a:lnTo>
                    <a:pt x="555857" y="671555"/>
                  </a:lnTo>
                  <a:lnTo>
                    <a:pt x="600706" y="689876"/>
                  </a:lnTo>
                  <a:lnTo>
                    <a:pt x="647072" y="706602"/>
                  </a:lnTo>
                  <a:lnTo>
                    <a:pt x="694954" y="721733"/>
                  </a:lnTo>
                  <a:lnTo>
                    <a:pt x="744354" y="735268"/>
                  </a:lnTo>
                  <a:lnTo>
                    <a:pt x="795269" y="747208"/>
                  </a:lnTo>
                  <a:lnTo>
                    <a:pt x="847701" y="757553"/>
                  </a:lnTo>
                  <a:lnTo>
                    <a:pt x="901649" y="766303"/>
                  </a:lnTo>
                  <a:lnTo>
                    <a:pt x="957114" y="773458"/>
                  </a:lnTo>
                  <a:lnTo>
                    <a:pt x="1014095" y="779017"/>
                  </a:lnTo>
                  <a:lnTo>
                    <a:pt x="953876" y="765056"/>
                  </a:lnTo>
                  <a:lnTo>
                    <a:pt x="896015" y="749764"/>
                  </a:lnTo>
                  <a:lnTo>
                    <a:pt x="840512" y="733144"/>
                  </a:lnTo>
                  <a:lnTo>
                    <a:pt x="787368" y="715193"/>
                  </a:lnTo>
                  <a:lnTo>
                    <a:pt x="736582" y="695914"/>
                  </a:lnTo>
                  <a:lnTo>
                    <a:pt x="688153" y="675305"/>
                  </a:lnTo>
                  <a:lnTo>
                    <a:pt x="642083" y="653367"/>
                  </a:lnTo>
                  <a:lnTo>
                    <a:pt x="598370" y="630100"/>
                  </a:lnTo>
                  <a:lnTo>
                    <a:pt x="557014" y="605505"/>
                  </a:lnTo>
                  <a:lnTo>
                    <a:pt x="518017" y="579580"/>
                  </a:lnTo>
                  <a:lnTo>
                    <a:pt x="481376" y="552326"/>
                  </a:lnTo>
                  <a:lnTo>
                    <a:pt x="447093" y="523744"/>
                  </a:lnTo>
                  <a:lnTo>
                    <a:pt x="415168" y="493834"/>
                  </a:lnTo>
                  <a:lnTo>
                    <a:pt x="385599" y="462595"/>
                  </a:lnTo>
                  <a:lnTo>
                    <a:pt x="358388" y="430027"/>
                  </a:lnTo>
                  <a:lnTo>
                    <a:pt x="333533" y="396132"/>
                  </a:lnTo>
                  <a:lnTo>
                    <a:pt x="311035" y="360908"/>
                  </a:lnTo>
                  <a:lnTo>
                    <a:pt x="290894" y="324356"/>
                  </a:lnTo>
                  <a:lnTo>
                    <a:pt x="273110" y="286476"/>
                  </a:lnTo>
                  <a:lnTo>
                    <a:pt x="257682" y="247268"/>
                  </a:lnTo>
                  <a:lnTo>
                    <a:pt x="368553" y="216407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67297" y="4328795"/>
              <a:ext cx="1014094" cy="779145"/>
            </a:xfrm>
            <a:custGeom>
              <a:avLst/>
              <a:gdLst/>
              <a:ahLst/>
              <a:cxnLst/>
              <a:rect l="l" t="t" r="r" b="b"/>
              <a:pathLst>
                <a:path w="1014095" h="779145">
                  <a:moveTo>
                    <a:pt x="1014095" y="779017"/>
                  </a:moveTo>
                  <a:lnTo>
                    <a:pt x="957114" y="773458"/>
                  </a:lnTo>
                  <a:lnTo>
                    <a:pt x="901649" y="766303"/>
                  </a:lnTo>
                  <a:lnTo>
                    <a:pt x="847701" y="757553"/>
                  </a:lnTo>
                  <a:lnTo>
                    <a:pt x="795269" y="747208"/>
                  </a:lnTo>
                  <a:lnTo>
                    <a:pt x="744354" y="735268"/>
                  </a:lnTo>
                  <a:lnTo>
                    <a:pt x="694954" y="721733"/>
                  </a:lnTo>
                  <a:lnTo>
                    <a:pt x="647072" y="706602"/>
                  </a:lnTo>
                  <a:lnTo>
                    <a:pt x="600706" y="689876"/>
                  </a:lnTo>
                  <a:lnTo>
                    <a:pt x="555857" y="671555"/>
                  </a:lnTo>
                  <a:lnTo>
                    <a:pt x="512525" y="651638"/>
                  </a:lnTo>
                  <a:lnTo>
                    <a:pt x="470709" y="630126"/>
                  </a:lnTo>
                  <a:lnTo>
                    <a:pt x="430411" y="607018"/>
                  </a:lnTo>
                  <a:lnTo>
                    <a:pt x="391629" y="582314"/>
                  </a:lnTo>
                  <a:lnTo>
                    <a:pt x="354364" y="556015"/>
                  </a:lnTo>
                  <a:lnTo>
                    <a:pt x="318617" y="528119"/>
                  </a:lnTo>
                  <a:lnTo>
                    <a:pt x="284387" y="498628"/>
                  </a:lnTo>
                  <a:lnTo>
                    <a:pt x="251674" y="467541"/>
                  </a:lnTo>
                  <a:lnTo>
                    <a:pt x="220478" y="434858"/>
                  </a:lnTo>
                  <a:lnTo>
                    <a:pt x="190800" y="400578"/>
                  </a:lnTo>
                  <a:lnTo>
                    <a:pt x="162639" y="364703"/>
                  </a:lnTo>
                  <a:lnTo>
                    <a:pt x="135996" y="327231"/>
                  </a:lnTo>
                  <a:lnTo>
                    <a:pt x="110871" y="288162"/>
                  </a:lnTo>
                  <a:lnTo>
                    <a:pt x="0" y="319023"/>
                  </a:lnTo>
                  <a:lnTo>
                    <a:pt x="94234" y="0"/>
                  </a:lnTo>
                  <a:lnTo>
                    <a:pt x="368553" y="216407"/>
                  </a:lnTo>
                  <a:lnTo>
                    <a:pt x="257682" y="247268"/>
                  </a:lnTo>
                  <a:lnTo>
                    <a:pt x="273110" y="286476"/>
                  </a:lnTo>
                  <a:lnTo>
                    <a:pt x="290894" y="324356"/>
                  </a:lnTo>
                  <a:lnTo>
                    <a:pt x="311035" y="360908"/>
                  </a:lnTo>
                  <a:lnTo>
                    <a:pt x="333533" y="396132"/>
                  </a:lnTo>
                  <a:lnTo>
                    <a:pt x="358388" y="430027"/>
                  </a:lnTo>
                  <a:lnTo>
                    <a:pt x="385599" y="462595"/>
                  </a:lnTo>
                  <a:lnTo>
                    <a:pt x="415168" y="493834"/>
                  </a:lnTo>
                  <a:lnTo>
                    <a:pt x="447093" y="523744"/>
                  </a:lnTo>
                  <a:lnTo>
                    <a:pt x="481376" y="552326"/>
                  </a:lnTo>
                  <a:lnTo>
                    <a:pt x="518017" y="579580"/>
                  </a:lnTo>
                  <a:lnTo>
                    <a:pt x="557014" y="605505"/>
                  </a:lnTo>
                  <a:lnTo>
                    <a:pt x="598370" y="630100"/>
                  </a:lnTo>
                  <a:lnTo>
                    <a:pt x="642083" y="653367"/>
                  </a:lnTo>
                  <a:lnTo>
                    <a:pt x="688153" y="675305"/>
                  </a:lnTo>
                  <a:lnTo>
                    <a:pt x="736582" y="695914"/>
                  </a:lnTo>
                  <a:lnTo>
                    <a:pt x="787368" y="715193"/>
                  </a:lnTo>
                  <a:lnTo>
                    <a:pt x="840512" y="733144"/>
                  </a:lnTo>
                  <a:lnTo>
                    <a:pt x="896015" y="749764"/>
                  </a:lnTo>
                  <a:lnTo>
                    <a:pt x="953876" y="765056"/>
                  </a:lnTo>
                  <a:lnTo>
                    <a:pt x="1014095" y="77901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88202" y="4149090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94476" y="1796238"/>
            <a:ext cx="1794510" cy="2128520"/>
            <a:chOff x="6094476" y="1796238"/>
            <a:chExt cx="1794510" cy="2128520"/>
          </a:xfrm>
        </p:grpSpPr>
        <p:sp>
          <p:nvSpPr>
            <p:cNvPr id="12" name="object 12"/>
            <p:cNvSpPr/>
            <p:nvPr/>
          </p:nvSpPr>
          <p:spPr>
            <a:xfrm>
              <a:off x="6782689" y="1805763"/>
              <a:ext cx="1096645" cy="551815"/>
            </a:xfrm>
            <a:custGeom>
              <a:avLst/>
              <a:gdLst/>
              <a:ahLst/>
              <a:cxnLst/>
              <a:rect l="l" t="t" r="r" b="b"/>
              <a:pathLst>
                <a:path w="1096645" h="551814">
                  <a:moveTo>
                    <a:pt x="272205" y="0"/>
                  </a:moveTo>
                  <a:lnTo>
                    <a:pt x="219917" y="1019"/>
                  </a:lnTo>
                  <a:lnTo>
                    <a:pt x="166552" y="3959"/>
                  </a:lnTo>
                  <a:lnTo>
                    <a:pt x="112111" y="8821"/>
                  </a:lnTo>
                  <a:lnTo>
                    <a:pt x="56594" y="15603"/>
                  </a:lnTo>
                  <a:lnTo>
                    <a:pt x="0" y="24306"/>
                  </a:lnTo>
                  <a:lnTo>
                    <a:pt x="61809" y="22955"/>
                  </a:lnTo>
                  <a:lnTo>
                    <a:pt x="121661" y="23472"/>
                  </a:lnTo>
                  <a:lnTo>
                    <a:pt x="179554" y="25858"/>
                  </a:lnTo>
                  <a:lnTo>
                    <a:pt x="235490" y="30114"/>
                  </a:lnTo>
                  <a:lnTo>
                    <a:pt x="289468" y="36238"/>
                  </a:lnTo>
                  <a:lnTo>
                    <a:pt x="341489" y="44232"/>
                  </a:lnTo>
                  <a:lnTo>
                    <a:pt x="391553" y="54096"/>
                  </a:lnTo>
                  <a:lnTo>
                    <a:pt x="439659" y="65828"/>
                  </a:lnTo>
                  <a:lnTo>
                    <a:pt x="485809" y="79431"/>
                  </a:lnTo>
                  <a:lnTo>
                    <a:pt x="530002" y="94903"/>
                  </a:lnTo>
                  <a:lnTo>
                    <a:pt x="572239" y="112244"/>
                  </a:lnTo>
                  <a:lnTo>
                    <a:pt x="612519" y="131456"/>
                  </a:lnTo>
                  <a:lnTo>
                    <a:pt x="650844" y="152537"/>
                  </a:lnTo>
                  <a:lnTo>
                    <a:pt x="687213" y="175489"/>
                  </a:lnTo>
                  <a:lnTo>
                    <a:pt x="721625" y="200311"/>
                  </a:lnTo>
                  <a:lnTo>
                    <a:pt x="754083" y="227003"/>
                  </a:lnTo>
                  <a:lnTo>
                    <a:pt x="784585" y="255565"/>
                  </a:lnTo>
                  <a:lnTo>
                    <a:pt x="813132" y="285997"/>
                  </a:lnTo>
                  <a:lnTo>
                    <a:pt x="839724" y="318301"/>
                  </a:lnTo>
                  <a:lnTo>
                    <a:pt x="864361" y="352474"/>
                  </a:lnTo>
                  <a:lnTo>
                    <a:pt x="764666" y="409878"/>
                  </a:lnTo>
                  <a:lnTo>
                    <a:pt x="1083944" y="551610"/>
                  </a:lnTo>
                  <a:lnTo>
                    <a:pt x="1096263" y="219251"/>
                  </a:lnTo>
                  <a:lnTo>
                    <a:pt x="996568" y="276655"/>
                  </a:lnTo>
                  <a:lnTo>
                    <a:pt x="962556" y="245006"/>
                  </a:lnTo>
                  <a:lnTo>
                    <a:pt x="927469" y="215280"/>
                  </a:lnTo>
                  <a:lnTo>
                    <a:pt x="891308" y="187475"/>
                  </a:lnTo>
                  <a:lnTo>
                    <a:pt x="854073" y="161593"/>
                  </a:lnTo>
                  <a:lnTo>
                    <a:pt x="815764" y="137632"/>
                  </a:lnTo>
                  <a:lnTo>
                    <a:pt x="776380" y="115594"/>
                  </a:lnTo>
                  <a:lnTo>
                    <a:pt x="735922" y="95477"/>
                  </a:lnTo>
                  <a:lnTo>
                    <a:pt x="694389" y="77282"/>
                  </a:lnTo>
                  <a:lnTo>
                    <a:pt x="651781" y="61009"/>
                  </a:lnTo>
                  <a:lnTo>
                    <a:pt x="608098" y="46658"/>
                  </a:lnTo>
                  <a:lnTo>
                    <a:pt x="563340" y="34228"/>
                  </a:lnTo>
                  <a:lnTo>
                    <a:pt x="517506" y="23720"/>
                  </a:lnTo>
                  <a:lnTo>
                    <a:pt x="470598" y="15133"/>
                  </a:lnTo>
                  <a:lnTo>
                    <a:pt x="422613" y="8468"/>
                  </a:lnTo>
                  <a:lnTo>
                    <a:pt x="373553" y="3724"/>
                  </a:lnTo>
                  <a:lnTo>
                    <a:pt x="323417" y="901"/>
                  </a:lnTo>
                  <a:lnTo>
                    <a:pt x="2722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82689" y="1805763"/>
              <a:ext cx="1096645" cy="551815"/>
            </a:xfrm>
            <a:custGeom>
              <a:avLst/>
              <a:gdLst/>
              <a:ahLst/>
              <a:cxnLst/>
              <a:rect l="l" t="t" r="r" b="b"/>
              <a:pathLst>
                <a:path w="1096645" h="551814">
                  <a:moveTo>
                    <a:pt x="0" y="24306"/>
                  </a:moveTo>
                  <a:lnTo>
                    <a:pt x="56594" y="15603"/>
                  </a:lnTo>
                  <a:lnTo>
                    <a:pt x="112111" y="8821"/>
                  </a:lnTo>
                  <a:lnTo>
                    <a:pt x="166552" y="3959"/>
                  </a:lnTo>
                  <a:lnTo>
                    <a:pt x="219917" y="1019"/>
                  </a:lnTo>
                  <a:lnTo>
                    <a:pt x="272205" y="0"/>
                  </a:lnTo>
                  <a:lnTo>
                    <a:pt x="323417" y="901"/>
                  </a:lnTo>
                  <a:lnTo>
                    <a:pt x="373553" y="3724"/>
                  </a:lnTo>
                  <a:lnTo>
                    <a:pt x="422613" y="8468"/>
                  </a:lnTo>
                  <a:lnTo>
                    <a:pt x="470598" y="15133"/>
                  </a:lnTo>
                  <a:lnTo>
                    <a:pt x="517506" y="23720"/>
                  </a:lnTo>
                  <a:lnTo>
                    <a:pt x="563340" y="34228"/>
                  </a:lnTo>
                  <a:lnTo>
                    <a:pt x="608098" y="46658"/>
                  </a:lnTo>
                  <a:lnTo>
                    <a:pt x="651781" y="61009"/>
                  </a:lnTo>
                  <a:lnTo>
                    <a:pt x="694389" y="77282"/>
                  </a:lnTo>
                  <a:lnTo>
                    <a:pt x="735922" y="95477"/>
                  </a:lnTo>
                  <a:lnTo>
                    <a:pt x="776380" y="115594"/>
                  </a:lnTo>
                  <a:lnTo>
                    <a:pt x="815764" y="137632"/>
                  </a:lnTo>
                  <a:lnTo>
                    <a:pt x="854073" y="161593"/>
                  </a:lnTo>
                  <a:lnTo>
                    <a:pt x="891308" y="187475"/>
                  </a:lnTo>
                  <a:lnTo>
                    <a:pt x="927469" y="215280"/>
                  </a:lnTo>
                  <a:lnTo>
                    <a:pt x="962556" y="245006"/>
                  </a:lnTo>
                  <a:lnTo>
                    <a:pt x="996568" y="276655"/>
                  </a:lnTo>
                  <a:lnTo>
                    <a:pt x="1096263" y="219251"/>
                  </a:lnTo>
                  <a:lnTo>
                    <a:pt x="1083944" y="551610"/>
                  </a:lnTo>
                  <a:lnTo>
                    <a:pt x="764666" y="409878"/>
                  </a:lnTo>
                  <a:lnTo>
                    <a:pt x="864361" y="352474"/>
                  </a:lnTo>
                  <a:lnTo>
                    <a:pt x="839724" y="318301"/>
                  </a:lnTo>
                  <a:lnTo>
                    <a:pt x="813132" y="285997"/>
                  </a:lnTo>
                  <a:lnTo>
                    <a:pt x="784585" y="255565"/>
                  </a:lnTo>
                  <a:lnTo>
                    <a:pt x="754083" y="227003"/>
                  </a:lnTo>
                  <a:lnTo>
                    <a:pt x="721625" y="200311"/>
                  </a:lnTo>
                  <a:lnTo>
                    <a:pt x="687213" y="175489"/>
                  </a:lnTo>
                  <a:lnTo>
                    <a:pt x="650844" y="152537"/>
                  </a:lnTo>
                  <a:lnTo>
                    <a:pt x="612519" y="131456"/>
                  </a:lnTo>
                  <a:lnTo>
                    <a:pt x="572239" y="112244"/>
                  </a:lnTo>
                  <a:lnTo>
                    <a:pt x="530002" y="94903"/>
                  </a:lnTo>
                  <a:lnTo>
                    <a:pt x="485809" y="79431"/>
                  </a:lnTo>
                  <a:lnTo>
                    <a:pt x="439659" y="65828"/>
                  </a:lnTo>
                  <a:lnTo>
                    <a:pt x="391553" y="54096"/>
                  </a:lnTo>
                  <a:lnTo>
                    <a:pt x="341489" y="44232"/>
                  </a:lnTo>
                  <a:lnTo>
                    <a:pt x="289468" y="36238"/>
                  </a:lnTo>
                  <a:lnTo>
                    <a:pt x="235490" y="30114"/>
                  </a:lnTo>
                  <a:lnTo>
                    <a:pt x="179554" y="25858"/>
                  </a:lnTo>
                  <a:lnTo>
                    <a:pt x="121661" y="23472"/>
                  </a:lnTo>
                  <a:lnTo>
                    <a:pt x="61809" y="22955"/>
                  </a:lnTo>
                  <a:lnTo>
                    <a:pt x="0" y="2430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4476" y="2331719"/>
              <a:ext cx="1592579" cy="159257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028180" y="1483868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4733" y="394208"/>
            <a:ext cx="609092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10" dirty="0">
                <a:latin typeface="Cambria"/>
                <a:cs typeface="Cambria"/>
              </a:rPr>
              <a:t>Conclusions-Correlations.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0862" y="1230630"/>
            <a:ext cx="4081779" cy="523494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31115">
              <a:lnSpc>
                <a:spcPct val="80000"/>
              </a:lnSpc>
              <a:spcBef>
                <a:spcPts val="58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correlations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speak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necessary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Bank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can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take, 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considering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Bank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endParaRPr sz="2000">
              <a:latin typeface="Calibri"/>
              <a:cs typeface="Calibri"/>
            </a:endParaRPr>
          </a:p>
          <a:p>
            <a:pPr marL="241300" marR="69215" indent="-228600">
              <a:lnSpc>
                <a:spcPct val="80000"/>
              </a:lnSpc>
              <a:spcBef>
                <a:spcPts val="16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phone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information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experienced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 MT"/>
              <a:buChar char="•"/>
            </a:pPr>
            <a:endParaRPr sz="1250">
              <a:latin typeface="Calibri"/>
              <a:cs typeface="Calibri"/>
            </a:endParaRPr>
          </a:p>
          <a:p>
            <a:pPr marL="241300" marR="203200" indent="-228600">
              <a:lnSpc>
                <a:spcPts val="154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Monitor high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social interaction observations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closely.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1300">
              <a:latin typeface="Calibri"/>
              <a:cs typeface="Calibri"/>
            </a:endParaRPr>
          </a:p>
          <a:p>
            <a:pPr marL="241300" marR="315595" indent="-228600">
              <a:lnSpc>
                <a:spcPts val="154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Review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policies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considering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goods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prices.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2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Analyze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regional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ratings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consistently.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16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discrepancies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registered</a:t>
            </a:r>
            <a:r>
              <a:rPr sz="16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locations.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2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Investigate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clients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social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circle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defaults.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Align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loan annuity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goods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prices.</a:t>
            </a:r>
            <a:endParaRPr sz="1600">
              <a:latin typeface="Calibri"/>
              <a:cs typeface="Calibri"/>
            </a:endParaRPr>
          </a:p>
          <a:p>
            <a:pPr marL="241300" indent="-228600">
              <a:lnSpc>
                <a:spcPts val="173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Optimize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loan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terms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based on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correlation</a:t>
            </a:r>
            <a:r>
              <a:rPr sz="16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ts val="1730"/>
              </a:lnSpc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annuity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payments.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9280" y="4546091"/>
            <a:ext cx="1871472" cy="179527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30056" y="405384"/>
            <a:ext cx="1728216" cy="172821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60591" y="2924555"/>
            <a:ext cx="1944623" cy="19446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503" y="8000"/>
            <a:ext cx="331787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150" dirty="0"/>
              <a:t>Achievements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22503" y="844423"/>
            <a:ext cx="5088890" cy="5482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39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r>
              <a:rPr sz="1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statistical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pure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project,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ts val="1595"/>
              </a:lnSpc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this has helped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me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 lot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learning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applying,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ts val="1939"/>
              </a:lnSpc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5" dirty="0">
                <a:solidFill>
                  <a:srgbClr val="FFFFFF"/>
                </a:solidFill>
                <a:latin typeface="Calibri"/>
                <a:cs typeface="Calibri"/>
              </a:rPr>
              <a:t>few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areas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 I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19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19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on,</a:t>
            </a:r>
            <a:endParaRPr sz="1900">
              <a:latin typeface="Calibri"/>
              <a:cs typeface="Calibri"/>
            </a:endParaRPr>
          </a:p>
          <a:p>
            <a:pPr marL="241300" marR="768985" indent="-229235">
              <a:lnSpc>
                <a:spcPct val="70500"/>
              </a:lnSpc>
              <a:spcBef>
                <a:spcPts val="15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Thorough</a:t>
            </a:r>
            <a:r>
              <a:rPr sz="19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Analysis:</a:t>
            </a:r>
            <a:r>
              <a:rPr sz="19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step,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have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explored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loan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default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insights.</a:t>
            </a:r>
            <a:endParaRPr sz="1800">
              <a:latin typeface="Calibri"/>
              <a:cs typeface="Calibri"/>
            </a:endParaRPr>
          </a:p>
          <a:p>
            <a:pPr marL="241300" marR="588645" indent="-229235">
              <a:lnSpc>
                <a:spcPct val="70500"/>
              </a:lnSpc>
              <a:spcBef>
                <a:spcPts val="15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b="1" spc="-15" dirty="0">
                <a:solidFill>
                  <a:srgbClr val="FFFFFF"/>
                </a:solidFill>
                <a:latin typeface="Calibri"/>
                <a:cs typeface="Calibri"/>
              </a:rPr>
              <a:t>Effective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Handling:</a:t>
            </a:r>
            <a:r>
              <a:rPr sz="1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manage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missing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outliers.</a:t>
            </a:r>
            <a:endParaRPr sz="1800">
              <a:latin typeface="Calibri"/>
              <a:cs typeface="Calibri"/>
            </a:endParaRPr>
          </a:p>
          <a:p>
            <a:pPr marL="241300" marR="309880" indent="-229235">
              <a:lnSpc>
                <a:spcPct val="705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Balanced</a:t>
            </a:r>
            <a:r>
              <a:rPr sz="19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Analysis:</a:t>
            </a:r>
            <a:r>
              <a:rPr sz="19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Got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familiar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addressing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imbalance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classification.</a:t>
            </a:r>
            <a:endParaRPr sz="1800">
              <a:latin typeface="Calibri"/>
              <a:cs typeface="Calibri"/>
            </a:endParaRPr>
          </a:p>
          <a:p>
            <a:pPr marL="241300" marR="144780" indent="-229235" algn="just">
              <a:lnSpc>
                <a:spcPct val="70200"/>
              </a:lnSpc>
              <a:spcBef>
                <a:spcPts val="1590"/>
              </a:spcBef>
              <a:buFont typeface="Arial MT"/>
              <a:buChar char="•"/>
              <a:tabLst>
                <a:tab pos="241935" algn="l"/>
              </a:tabLst>
            </a:pP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Strong Correlations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Got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familiar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correlation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methods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how to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identify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key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indicators for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defaults.</a:t>
            </a:r>
            <a:endParaRPr sz="1800">
              <a:latin typeface="Calibri"/>
              <a:cs typeface="Calibri"/>
            </a:endParaRPr>
          </a:p>
          <a:p>
            <a:pPr marL="241300" marR="283210" indent="-229235">
              <a:lnSpc>
                <a:spcPct val="70200"/>
              </a:lnSpc>
              <a:spcBef>
                <a:spcPts val="15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Impactful</a:t>
            </a:r>
            <a:r>
              <a:rPr sz="19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Visualization:</a:t>
            </a:r>
            <a:r>
              <a:rPr sz="1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clear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charts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understanding,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especially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complicated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calculations.</a:t>
            </a:r>
            <a:endParaRPr sz="1800">
              <a:latin typeface="Calibri"/>
              <a:cs typeface="Calibri"/>
            </a:endParaRPr>
          </a:p>
          <a:p>
            <a:pPr marL="241300" indent="-229235">
              <a:lnSpc>
                <a:spcPts val="1960"/>
              </a:lnSpc>
              <a:spcBef>
                <a:spcPts val="91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b="1" spc="-50" dirty="0">
                <a:solidFill>
                  <a:srgbClr val="FFFFFF"/>
                </a:solidFill>
                <a:latin typeface="Calibri"/>
                <a:cs typeface="Calibri"/>
              </a:rPr>
              <a:t>Tech</a:t>
            </a:r>
            <a:r>
              <a:rPr sz="19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Expertise:</a:t>
            </a:r>
            <a:r>
              <a:rPr sz="19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Added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proficiency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Excel,</a:t>
            </a:r>
            <a:endParaRPr sz="1800">
              <a:latin typeface="Calibri"/>
              <a:cs typeface="Calibri"/>
            </a:endParaRPr>
          </a:p>
          <a:p>
            <a:pPr marL="241300">
              <a:lnSpc>
                <a:spcPts val="1839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PowerPoint,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BI.</a:t>
            </a:r>
            <a:endParaRPr sz="1800">
              <a:latin typeface="Calibri"/>
              <a:cs typeface="Calibri"/>
            </a:endParaRPr>
          </a:p>
          <a:p>
            <a:pPr marL="241300" marR="5080" indent="-229235">
              <a:lnSpc>
                <a:spcPct val="70200"/>
              </a:lnSpc>
              <a:spcBef>
                <a:spcPts val="15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900" b="1" spc="-5" dirty="0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  <a:r>
              <a:rPr sz="19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b="1" spc="-10" dirty="0">
                <a:solidFill>
                  <a:srgbClr val="FFFFFF"/>
                </a:solidFill>
                <a:latin typeface="Calibri"/>
                <a:cs typeface="Calibri"/>
              </a:rPr>
              <a:t>Optimization:</a:t>
            </a:r>
            <a:r>
              <a:rPr sz="1900" b="1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with,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work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with,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Analyse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real-world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further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improvements.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6283" y="1554480"/>
            <a:ext cx="3750564" cy="37490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9563" y="3195955"/>
            <a:ext cx="35763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530" dirty="0"/>
              <a:t>THANK</a:t>
            </a:r>
            <a:r>
              <a:rPr sz="4400" spc="-10" dirty="0"/>
              <a:t> </a:t>
            </a:r>
            <a:r>
              <a:rPr sz="4400" spc="620" dirty="0"/>
              <a:t>YOU</a:t>
            </a:r>
            <a:endParaRPr sz="44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2616" y="441198"/>
            <a:ext cx="44253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0" dirty="0">
                <a:latin typeface="Cambria"/>
                <a:cs typeface="Cambria"/>
              </a:rPr>
              <a:t>Project</a:t>
            </a:r>
            <a:r>
              <a:rPr sz="4000" b="1" spc="145" dirty="0">
                <a:latin typeface="Cambria"/>
                <a:cs typeface="Cambria"/>
              </a:rPr>
              <a:t> </a:t>
            </a:r>
            <a:r>
              <a:rPr sz="4000" b="1" spc="-55" dirty="0">
                <a:latin typeface="Cambria"/>
                <a:cs typeface="Cambria"/>
              </a:rPr>
              <a:t>description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9722" y="1426844"/>
            <a:ext cx="5603875" cy="32854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24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project,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Cambria"/>
                <a:cs typeface="Cambria"/>
              </a:rPr>
              <a:t>we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aim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analyze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endParaRPr sz="2200">
              <a:latin typeface="Cambria"/>
              <a:cs typeface="Cambria"/>
            </a:endParaRPr>
          </a:p>
          <a:p>
            <a:pPr marL="241300" marR="222250">
              <a:lnSpc>
                <a:spcPct val="70000"/>
              </a:lnSpc>
              <a:spcBef>
                <a:spcPts val="395"/>
              </a:spcBef>
            </a:pP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application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gain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insights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into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factors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influencing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defaults.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Cambria"/>
              <a:cs typeface="Cambria"/>
            </a:endParaRPr>
          </a:p>
          <a:p>
            <a:pPr marL="241300" indent="-228600">
              <a:lnSpc>
                <a:spcPts val="2245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50" dirty="0">
                <a:solidFill>
                  <a:srgbClr val="FFFFFF"/>
                </a:solidFill>
                <a:latin typeface="Cambria"/>
                <a:cs typeface="Cambria"/>
              </a:rPr>
              <a:t>Our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0" dirty="0">
                <a:solidFill>
                  <a:srgbClr val="FFFFFF"/>
                </a:solidFill>
                <a:latin typeface="Cambria"/>
                <a:cs typeface="Cambria"/>
              </a:rPr>
              <a:t>goal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handle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missing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data,</a:t>
            </a:r>
            <a:endParaRPr sz="2200">
              <a:latin typeface="Cambria"/>
              <a:cs typeface="Cambria"/>
            </a:endParaRPr>
          </a:p>
          <a:p>
            <a:pPr marL="241300" marR="5080">
              <a:lnSpc>
                <a:spcPct val="70000"/>
              </a:lnSpc>
              <a:spcBef>
                <a:spcPts val="395"/>
              </a:spcBef>
            </a:pP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identify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outliers,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analyze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imbalance,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perform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various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statistical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analyses.</a:t>
            </a:r>
            <a:endParaRPr sz="220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2600">
              <a:latin typeface="Cambria"/>
              <a:cs typeface="Cambria"/>
            </a:endParaRPr>
          </a:p>
          <a:p>
            <a:pPr marL="241300" marR="323215" indent="-228600">
              <a:lnSpc>
                <a:spcPct val="70000"/>
              </a:lnSpc>
              <a:spcBef>
                <a:spcPts val="2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Accurate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handling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crucial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ensuring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reliability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0" dirty="0">
                <a:solidFill>
                  <a:srgbClr val="FFFFFF"/>
                </a:solidFill>
                <a:latin typeface="Cambria"/>
                <a:cs typeface="Cambria"/>
              </a:rPr>
              <a:t>our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analysis.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9722" y="4789423"/>
            <a:ext cx="471614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Since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Cambria"/>
                <a:cs typeface="Cambria"/>
              </a:rPr>
              <a:t>some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customers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Cambria"/>
                <a:cs typeface="Cambria"/>
              </a:rPr>
              <a:t>don't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endParaRPr sz="22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68322" y="5023815"/>
            <a:ext cx="5394325" cy="1534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45"/>
              </a:lnSpc>
              <a:spcBef>
                <a:spcPts val="95"/>
              </a:spcBef>
            </a:pP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sufficient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credit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45" dirty="0">
                <a:solidFill>
                  <a:srgbClr val="FFFFFF"/>
                </a:solidFill>
                <a:latin typeface="Cambria"/>
                <a:cs typeface="Cambria"/>
              </a:rPr>
              <a:t>history,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they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default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ts val="1850"/>
              </a:lnSpc>
            </a:pP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their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5" dirty="0">
                <a:solidFill>
                  <a:srgbClr val="FFFFFF"/>
                </a:solidFill>
                <a:latin typeface="Cambria"/>
                <a:cs typeface="Cambria"/>
              </a:rPr>
              <a:t>loans.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80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Cambria"/>
                <a:cs typeface="Cambria"/>
              </a:rPr>
              <a:t>provided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ts val="1850"/>
              </a:lnSpc>
            </a:pP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200" spc="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my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task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use</a:t>
            </a:r>
            <a:r>
              <a:rPr sz="22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Exploratory</a:t>
            </a:r>
            <a:r>
              <a:rPr sz="2200" spc="1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6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endParaRPr sz="2200">
              <a:latin typeface="Cambria"/>
              <a:cs typeface="Cambria"/>
            </a:endParaRPr>
          </a:p>
          <a:p>
            <a:pPr marL="12700">
              <a:lnSpc>
                <a:spcPts val="1850"/>
              </a:lnSpc>
            </a:pP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Analysis</a:t>
            </a:r>
            <a:r>
              <a:rPr sz="2200" spc="110" dirty="0">
                <a:solidFill>
                  <a:srgbClr val="FFFFFF"/>
                </a:solidFill>
                <a:latin typeface="Cambria"/>
                <a:cs typeface="Cambria"/>
              </a:rPr>
              <a:t> (EDA)</a:t>
            </a:r>
            <a:r>
              <a:rPr sz="2200" spc="1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0" dirty="0">
                <a:solidFill>
                  <a:srgbClr val="FFFFFF"/>
                </a:solidFill>
                <a:latin typeface="Cambria"/>
                <a:cs typeface="Cambria"/>
              </a:rPr>
              <a:t>analyze</a:t>
            </a:r>
            <a:r>
              <a:rPr sz="22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patterns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9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endParaRPr sz="2200">
              <a:latin typeface="Cambria"/>
              <a:cs typeface="Cambria"/>
            </a:endParaRPr>
          </a:p>
          <a:p>
            <a:pPr marL="12700" marR="1106170">
              <a:lnSpc>
                <a:spcPct val="70000"/>
              </a:lnSpc>
              <a:spcBef>
                <a:spcPts val="400"/>
              </a:spcBef>
            </a:pP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0" dirty="0">
                <a:solidFill>
                  <a:srgbClr val="FFFFFF"/>
                </a:solidFill>
                <a:latin typeface="Cambria"/>
                <a:cs typeface="Cambria"/>
              </a:rPr>
              <a:t>ensure</a:t>
            </a:r>
            <a:r>
              <a:rPr sz="22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mbria"/>
                <a:cs typeface="Cambria"/>
              </a:rPr>
              <a:t>capable </a:t>
            </a:r>
            <a:r>
              <a:rPr sz="2200" spc="-4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80" dirty="0">
                <a:solidFill>
                  <a:srgbClr val="FFFFFF"/>
                </a:solidFill>
                <a:latin typeface="Cambria"/>
                <a:cs typeface="Cambria"/>
              </a:rPr>
              <a:t>applicants</a:t>
            </a:r>
            <a:r>
              <a:rPr sz="22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75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Cambria"/>
                <a:cs typeface="Cambria"/>
              </a:rPr>
              <a:t>not</a:t>
            </a:r>
            <a:r>
              <a:rPr sz="22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200" spc="55" dirty="0">
                <a:solidFill>
                  <a:srgbClr val="FFFFFF"/>
                </a:solidFill>
                <a:latin typeface="Cambria"/>
                <a:cs typeface="Cambria"/>
              </a:rPr>
              <a:t>rejected.</a:t>
            </a:r>
            <a:endParaRPr sz="22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6283" y="188976"/>
            <a:ext cx="4248912" cy="41041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86293" y="4678426"/>
            <a:ext cx="3960495" cy="1192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735"/>
              </a:lnSpc>
              <a:spcBef>
                <a:spcPts val="100"/>
              </a:spcBef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Few</a:t>
            </a:r>
            <a:r>
              <a:rPr sz="1700" i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charts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and calculations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(e.g.: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Heatmaps,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IQR</a:t>
            </a:r>
            <a:r>
              <a:rPr sz="17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calculations</a:t>
            </a:r>
            <a:r>
              <a:rPr sz="17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sz="17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considered since 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700" i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sz="17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done</a:t>
            </a:r>
            <a:r>
              <a:rPr sz="17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Excel</a:t>
            </a:r>
            <a:r>
              <a:rPr sz="1700" i="1" spc="-25" dirty="0">
                <a:solidFill>
                  <a:srgbClr val="FFFFFF"/>
                </a:solidFill>
                <a:latin typeface="Arial"/>
                <a:cs typeface="Arial"/>
              </a:rPr>
              <a:t> only,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and due </a:t>
            </a:r>
            <a:r>
              <a:rPr sz="1700" i="1" spc="-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 a huge dataset,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70000"/>
              </a:lnSpc>
              <a:spcBef>
                <a:spcPts val="309"/>
              </a:spcBef>
            </a:pP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Excel </a:t>
            </a:r>
            <a:r>
              <a:rPr sz="1700" i="1" spc="-1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lag provided some complicated </a:t>
            </a:r>
            <a:r>
              <a:rPr sz="1700" i="1" spc="-4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700" i="1" dirty="0">
                <a:solidFill>
                  <a:srgbClr val="FFFFFF"/>
                </a:solidFill>
                <a:latin typeface="Arial"/>
                <a:cs typeface="Arial"/>
              </a:rPr>
              <a:t>calculations.</a:t>
            </a:r>
            <a:endParaRPr sz="1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87811" y="6442815"/>
            <a:ext cx="154305" cy="1943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mbria"/>
                <a:cs typeface="Cambria"/>
              </a:rPr>
              <a:t>3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2114" y="467613"/>
            <a:ext cx="424434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40" dirty="0">
                <a:latin typeface="Cambria"/>
                <a:cs typeface="Cambria"/>
              </a:rPr>
              <a:t>Project</a:t>
            </a:r>
            <a:r>
              <a:rPr sz="4000" b="1" spc="150" dirty="0">
                <a:latin typeface="Cambria"/>
                <a:cs typeface="Cambria"/>
              </a:rPr>
              <a:t> </a:t>
            </a:r>
            <a:r>
              <a:rPr sz="4000" b="1" spc="-5" dirty="0">
                <a:latin typeface="Cambria"/>
                <a:cs typeface="Cambria"/>
              </a:rPr>
              <a:t>Objectives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2114" y="1399108"/>
            <a:ext cx="35883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4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Cambria"/>
                <a:cs typeface="Cambria"/>
              </a:rPr>
              <a:t>explore</a:t>
            </a:r>
            <a:r>
              <a:rPr sz="16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understand</a:t>
            </a:r>
            <a:r>
              <a:rPr sz="16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6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loan</a:t>
            </a:r>
            <a:endParaRPr sz="16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2114" y="1440332"/>
            <a:ext cx="4474845" cy="346456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120"/>
              </a:spcBef>
            </a:pP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application</a:t>
            </a:r>
            <a:r>
              <a:rPr sz="16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dataset.</a:t>
            </a:r>
            <a:endParaRPr sz="1600">
              <a:latin typeface="Cambria"/>
              <a:cs typeface="Cambria"/>
            </a:endParaRPr>
          </a:p>
          <a:p>
            <a:pPr marL="241300" marR="595630" indent="-228600">
              <a:lnSpc>
                <a:spcPct val="7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4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Identify</a:t>
            </a:r>
            <a:r>
              <a:rPr sz="16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deal</a:t>
            </a:r>
            <a:r>
              <a:rPr sz="16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6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missing</a:t>
            </a:r>
            <a:r>
              <a:rPr sz="16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1600" spc="-3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effectively.</a:t>
            </a:r>
            <a:endParaRPr sz="1600">
              <a:latin typeface="Cambria"/>
              <a:cs typeface="Cambria"/>
            </a:endParaRPr>
          </a:p>
          <a:p>
            <a:pPr marL="241300" marR="565150" indent="-228600">
              <a:lnSpc>
                <a:spcPct val="70000"/>
              </a:lnSpc>
              <a:spcBef>
                <a:spcPts val="16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4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detect</a:t>
            </a:r>
            <a:r>
              <a:rPr sz="16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handle</a:t>
            </a:r>
            <a:r>
              <a:rPr sz="16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outliers</a:t>
            </a:r>
            <a:r>
              <a:rPr sz="16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ensure </a:t>
            </a:r>
            <a:r>
              <a:rPr sz="1600" spc="-3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robust</a:t>
            </a:r>
            <a:r>
              <a:rPr sz="16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analysis.</a:t>
            </a:r>
            <a:endParaRPr sz="1600">
              <a:latin typeface="Cambria"/>
              <a:cs typeface="Cambria"/>
            </a:endParaRPr>
          </a:p>
          <a:p>
            <a:pPr marL="241300" marR="80645" indent="-228600">
              <a:lnSpc>
                <a:spcPct val="70000"/>
              </a:lnSpc>
              <a:spcBef>
                <a:spcPts val="15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4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analyze</a:t>
            </a:r>
            <a:r>
              <a:rPr sz="16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6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imbalance</a:t>
            </a:r>
            <a:r>
              <a:rPr sz="16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0" dirty="0">
                <a:solidFill>
                  <a:srgbClr val="FFFFFF"/>
                </a:solidFill>
                <a:latin typeface="Cambria"/>
                <a:cs typeface="Cambria"/>
              </a:rPr>
              <a:t>address</a:t>
            </a:r>
            <a:r>
              <a:rPr sz="16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issues </a:t>
            </a:r>
            <a:r>
              <a:rPr sz="1600" spc="-3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6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binary</a:t>
            </a:r>
            <a:r>
              <a:rPr sz="16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classification.</a:t>
            </a:r>
            <a:endParaRPr sz="1600">
              <a:latin typeface="Cambria"/>
              <a:cs typeface="Cambria"/>
            </a:endParaRPr>
          </a:p>
          <a:p>
            <a:pPr marL="241300" indent="-228600">
              <a:lnSpc>
                <a:spcPts val="1630"/>
              </a:lnSpc>
              <a:spcBef>
                <a:spcPts val="101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4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25" dirty="0">
                <a:solidFill>
                  <a:srgbClr val="FFFFFF"/>
                </a:solidFill>
                <a:latin typeface="Cambria"/>
                <a:cs typeface="Cambria"/>
              </a:rPr>
              <a:t>perform</a:t>
            </a:r>
            <a:r>
              <a:rPr sz="16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univariate,</a:t>
            </a:r>
            <a:r>
              <a:rPr sz="16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segmented</a:t>
            </a:r>
            <a:endParaRPr sz="1600">
              <a:latin typeface="Cambria"/>
              <a:cs typeface="Cambria"/>
            </a:endParaRPr>
          </a:p>
          <a:p>
            <a:pPr marL="241300" marR="5080">
              <a:lnSpc>
                <a:spcPct val="70000"/>
              </a:lnSpc>
              <a:spcBef>
                <a:spcPts val="290"/>
              </a:spcBef>
            </a:pP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univariate,</a:t>
            </a:r>
            <a:r>
              <a:rPr sz="16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bivariate</a:t>
            </a:r>
            <a:r>
              <a:rPr sz="16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analyses</a:t>
            </a:r>
            <a:r>
              <a:rPr sz="16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6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Cambria"/>
                <a:cs typeface="Cambria"/>
              </a:rPr>
              <a:t>deeper </a:t>
            </a:r>
            <a:r>
              <a:rPr sz="1600" spc="-3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70" dirty="0">
                <a:solidFill>
                  <a:srgbClr val="FFFFFF"/>
                </a:solidFill>
                <a:latin typeface="Cambria"/>
                <a:cs typeface="Cambria"/>
              </a:rPr>
              <a:t>insights.</a:t>
            </a:r>
            <a:endParaRPr sz="1600">
              <a:latin typeface="Cambria"/>
              <a:cs typeface="Cambria"/>
            </a:endParaRPr>
          </a:p>
          <a:p>
            <a:pPr marL="241300" indent="-228600">
              <a:lnSpc>
                <a:spcPts val="1630"/>
              </a:lnSpc>
              <a:spcBef>
                <a:spcPts val="10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4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6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Identify</a:t>
            </a:r>
            <a:r>
              <a:rPr sz="16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15" dirty="0">
                <a:solidFill>
                  <a:srgbClr val="FFFFFF"/>
                </a:solidFill>
                <a:latin typeface="Cambria"/>
                <a:cs typeface="Cambria"/>
              </a:rPr>
              <a:t>top</a:t>
            </a:r>
            <a:r>
              <a:rPr sz="16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5" dirty="0">
                <a:solidFill>
                  <a:srgbClr val="FFFFFF"/>
                </a:solidFill>
                <a:latin typeface="Cambria"/>
                <a:cs typeface="Cambria"/>
              </a:rPr>
              <a:t>correlations</a:t>
            </a:r>
            <a:r>
              <a:rPr sz="16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30" dirty="0">
                <a:solidFill>
                  <a:srgbClr val="FFFFFF"/>
                </a:solidFill>
                <a:latin typeface="Cambria"/>
                <a:cs typeface="Cambria"/>
              </a:rPr>
              <a:t>between</a:t>
            </a:r>
            <a:endParaRPr sz="1600">
              <a:latin typeface="Cambria"/>
              <a:cs typeface="Cambria"/>
            </a:endParaRPr>
          </a:p>
          <a:p>
            <a:pPr marL="241300" marR="822960">
              <a:lnSpc>
                <a:spcPct val="70000"/>
              </a:lnSpc>
              <a:spcBef>
                <a:spcPts val="285"/>
              </a:spcBef>
            </a:pP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variables</a:t>
            </a:r>
            <a:r>
              <a:rPr sz="16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6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6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60" dirty="0">
                <a:solidFill>
                  <a:srgbClr val="FFFFFF"/>
                </a:solidFill>
                <a:latin typeface="Cambria"/>
                <a:cs typeface="Cambria"/>
              </a:rPr>
              <a:t>target</a:t>
            </a:r>
            <a:r>
              <a:rPr sz="16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Cambria"/>
                <a:cs typeface="Cambria"/>
              </a:rPr>
              <a:t>variable</a:t>
            </a:r>
            <a:r>
              <a:rPr sz="16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10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600" spc="-3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different</a:t>
            </a:r>
            <a:r>
              <a:rPr sz="16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00" spc="45" dirty="0">
                <a:solidFill>
                  <a:srgbClr val="FFFFFF"/>
                </a:solidFill>
                <a:latin typeface="Cambria"/>
                <a:cs typeface="Cambria"/>
              </a:rPr>
              <a:t>scenarios.</a:t>
            </a:r>
            <a:endParaRPr sz="1600">
              <a:latin typeface="Cambria"/>
              <a:cs typeface="Cambri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8583" y="935736"/>
            <a:ext cx="1513331" cy="10256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65435" y="4748784"/>
            <a:ext cx="1336548" cy="13365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07935" y="5314186"/>
            <a:ext cx="1511807" cy="151333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871839" y="1557527"/>
            <a:ext cx="2557145" cy="2947670"/>
            <a:chOff x="8871839" y="1557527"/>
            <a:chExt cx="2557145" cy="294767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50908" y="1557527"/>
              <a:ext cx="1877568" cy="18714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81364" y="1781185"/>
              <a:ext cx="963930" cy="360680"/>
            </a:xfrm>
            <a:custGeom>
              <a:avLst/>
              <a:gdLst/>
              <a:ahLst/>
              <a:cxnLst/>
              <a:rect l="l" t="t" r="r" b="b"/>
              <a:pathLst>
                <a:path w="963929" h="360680">
                  <a:moveTo>
                    <a:pt x="236876" y="0"/>
                  </a:moveTo>
                  <a:lnTo>
                    <a:pt x="195228" y="569"/>
                  </a:lnTo>
                  <a:lnTo>
                    <a:pt x="154447" y="3805"/>
                  </a:lnTo>
                  <a:lnTo>
                    <a:pt x="114534" y="9708"/>
                  </a:lnTo>
                  <a:lnTo>
                    <a:pt x="75488" y="18278"/>
                  </a:lnTo>
                  <a:lnTo>
                    <a:pt x="37310" y="29516"/>
                  </a:lnTo>
                  <a:lnTo>
                    <a:pt x="0" y="43423"/>
                  </a:lnTo>
                  <a:lnTo>
                    <a:pt x="43566" y="36087"/>
                  </a:lnTo>
                  <a:lnTo>
                    <a:pt x="87272" y="31311"/>
                  </a:lnTo>
                  <a:lnTo>
                    <a:pt x="131116" y="29093"/>
                  </a:lnTo>
                  <a:lnTo>
                    <a:pt x="175098" y="29435"/>
                  </a:lnTo>
                  <a:lnTo>
                    <a:pt x="219219" y="32336"/>
                  </a:lnTo>
                  <a:lnTo>
                    <a:pt x="263477" y="37797"/>
                  </a:lnTo>
                  <a:lnTo>
                    <a:pt x="307874" y="45817"/>
                  </a:lnTo>
                  <a:lnTo>
                    <a:pt x="352409" y="56397"/>
                  </a:lnTo>
                  <a:lnTo>
                    <a:pt x="397081" y="69537"/>
                  </a:lnTo>
                  <a:lnTo>
                    <a:pt x="441891" y="85237"/>
                  </a:lnTo>
                  <a:lnTo>
                    <a:pt x="486838" y="103497"/>
                  </a:lnTo>
                  <a:lnTo>
                    <a:pt x="531923" y="124317"/>
                  </a:lnTo>
                  <a:lnTo>
                    <a:pt x="577144" y="147697"/>
                  </a:lnTo>
                  <a:lnTo>
                    <a:pt x="622503" y="173638"/>
                  </a:lnTo>
                  <a:lnTo>
                    <a:pt x="667999" y="202140"/>
                  </a:lnTo>
                  <a:lnTo>
                    <a:pt x="713631" y="233203"/>
                  </a:lnTo>
                  <a:lnTo>
                    <a:pt x="759401" y="266826"/>
                  </a:lnTo>
                  <a:lnTo>
                    <a:pt x="805306" y="303011"/>
                  </a:lnTo>
                  <a:lnTo>
                    <a:pt x="765555" y="355081"/>
                  </a:lnTo>
                  <a:lnTo>
                    <a:pt x="963676" y="360161"/>
                  </a:lnTo>
                  <a:lnTo>
                    <a:pt x="897001" y="183123"/>
                  </a:lnTo>
                  <a:lnTo>
                    <a:pt x="857250" y="235193"/>
                  </a:lnTo>
                  <a:lnTo>
                    <a:pt x="804323" y="201112"/>
                  </a:lnTo>
                  <a:lnTo>
                    <a:pt x="752264" y="169695"/>
                  </a:lnTo>
                  <a:lnTo>
                    <a:pt x="701073" y="140942"/>
                  </a:lnTo>
                  <a:lnTo>
                    <a:pt x="650750" y="114854"/>
                  </a:lnTo>
                  <a:lnTo>
                    <a:pt x="601293" y="91430"/>
                  </a:lnTo>
                  <a:lnTo>
                    <a:pt x="552705" y="70672"/>
                  </a:lnTo>
                  <a:lnTo>
                    <a:pt x="504984" y="52578"/>
                  </a:lnTo>
                  <a:lnTo>
                    <a:pt x="458130" y="37151"/>
                  </a:lnTo>
                  <a:lnTo>
                    <a:pt x="412144" y="24388"/>
                  </a:lnTo>
                  <a:lnTo>
                    <a:pt x="367026" y="14292"/>
                  </a:lnTo>
                  <a:lnTo>
                    <a:pt x="322775" y="6861"/>
                  </a:lnTo>
                  <a:lnTo>
                    <a:pt x="279392" y="2097"/>
                  </a:lnTo>
                  <a:lnTo>
                    <a:pt x="236876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881364" y="1781185"/>
              <a:ext cx="963930" cy="360680"/>
            </a:xfrm>
            <a:custGeom>
              <a:avLst/>
              <a:gdLst/>
              <a:ahLst/>
              <a:cxnLst/>
              <a:rect l="l" t="t" r="r" b="b"/>
              <a:pathLst>
                <a:path w="963929" h="360680">
                  <a:moveTo>
                    <a:pt x="0" y="43423"/>
                  </a:moveTo>
                  <a:lnTo>
                    <a:pt x="37310" y="29516"/>
                  </a:lnTo>
                  <a:lnTo>
                    <a:pt x="75488" y="18278"/>
                  </a:lnTo>
                  <a:lnTo>
                    <a:pt x="114534" y="9708"/>
                  </a:lnTo>
                  <a:lnTo>
                    <a:pt x="154447" y="3805"/>
                  </a:lnTo>
                  <a:lnTo>
                    <a:pt x="195228" y="569"/>
                  </a:lnTo>
                  <a:lnTo>
                    <a:pt x="236876" y="0"/>
                  </a:lnTo>
                  <a:lnTo>
                    <a:pt x="279392" y="2097"/>
                  </a:lnTo>
                  <a:lnTo>
                    <a:pt x="322775" y="6861"/>
                  </a:lnTo>
                  <a:lnTo>
                    <a:pt x="367026" y="14292"/>
                  </a:lnTo>
                  <a:lnTo>
                    <a:pt x="412144" y="24388"/>
                  </a:lnTo>
                  <a:lnTo>
                    <a:pt x="458130" y="37151"/>
                  </a:lnTo>
                  <a:lnTo>
                    <a:pt x="504984" y="52578"/>
                  </a:lnTo>
                  <a:lnTo>
                    <a:pt x="552705" y="70672"/>
                  </a:lnTo>
                  <a:lnTo>
                    <a:pt x="601293" y="91430"/>
                  </a:lnTo>
                  <a:lnTo>
                    <a:pt x="650750" y="114854"/>
                  </a:lnTo>
                  <a:lnTo>
                    <a:pt x="701073" y="140942"/>
                  </a:lnTo>
                  <a:lnTo>
                    <a:pt x="752264" y="169695"/>
                  </a:lnTo>
                  <a:lnTo>
                    <a:pt x="804323" y="201112"/>
                  </a:lnTo>
                  <a:lnTo>
                    <a:pt x="857250" y="235193"/>
                  </a:lnTo>
                  <a:lnTo>
                    <a:pt x="897001" y="183123"/>
                  </a:lnTo>
                  <a:lnTo>
                    <a:pt x="963676" y="360161"/>
                  </a:lnTo>
                  <a:lnTo>
                    <a:pt x="765555" y="355081"/>
                  </a:lnTo>
                  <a:lnTo>
                    <a:pt x="805306" y="303011"/>
                  </a:lnTo>
                  <a:lnTo>
                    <a:pt x="759401" y="266826"/>
                  </a:lnTo>
                  <a:lnTo>
                    <a:pt x="713631" y="233203"/>
                  </a:lnTo>
                  <a:lnTo>
                    <a:pt x="667999" y="202140"/>
                  </a:lnTo>
                  <a:lnTo>
                    <a:pt x="622503" y="173638"/>
                  </a:lnTo>
                  <a:lnTo>
                    <a:pt x="577144" y="147697"/>
                  </a:lnTo>
                  <a:lnTo>
                    <a:pt x="531923" y="124317"/>
                  </a:lnTo>
                  <a:lnTo>
                    <a:pt x="486838" y="103497"/>
                  </a:lnTo>
                  <a:lnTo>
                    <a:pt x="441891" y="85237"/>
                  </a:lnTo>
                  <a:lnTo>
                    <a:pt x="397081" y="69537"/>
                  </a:lnTo>
                  <a:lnTo>
                    <a:pt x="352409" y="56397"/>
                  </a:lnTo>
                  <a:lnTo>
                    <a:pt x="307874" y="45817"/>
                  </a:lnTo>
                  <a:lnTo>
                    <a:pt x="263477" y="37797"/>
                  </a:lnTo>
                  <a:lnTo>
                    <a:pt x="219219" y="32336"/>
                  </a:lnTo>
                  <a:lnTo>
                    <a:pt x="175098" y="29435"/>
                  </a:lnTo>
                  <a:lnTo>
                    <a:pt x="131116" y="29093"/>
                  </a:lnTo>
                  <a:lnTo>
                    <a:pt x="87272" y="31311"/>
                  </a:lnTo>
                  <a:lnTo>
                    <a:pt x="43566" y="36087"/>
                  </a:lnTo>
                  <a:lnTo>
                    <a:pt x="0" y="4342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88092" y="3473195"/>
              <a:ext cx="343535" cy="1022350"/>
            </a:xfrm>
            <a:custGeom>
              <a:avLst/>
              <a:gdLst/>
              <a:ahLst/>
              <a:cxnLst/>
              <a:rect l="l" t="t" r="r" b="b"/>
              <a:pathLst>
                <a:path w="343534" h="1022350">
                  <a:moveTo>
                    <a:pt x="285241" y="0"/>
                  </a:moveTo>
                  <a:lnTo>
                    <a:pt x="294733" y="42715"/>
                  </a:lnTo>
                  <a:lnTo>
                    <a:pt x="301830" y="85677"/>
                  </a:lnTo>
                  <a:lnTo>
                    <a:pt x="306535" y="128887"/>
                  </a:lnTo>
                  <a:lnTo>
                    <a:pt x="308846" y="172345"/>
                  </a:lnTo>
                  <a:lnTo>
                    <a:pt x="308763" y="216050"/>
                  </a:lnTo>
                  <a:lnTo>
                    <a:pt x="306288" y="260004"/>
                  </a:lnTo>
                  <a:lnTo>
                    <a:pt x="301420" y="304205"/>
                  </a:lnTo>
                  <a:lnTo>
                    <a:pt x="294159" y="348656"/>
                  </a:lnTo>
                  <a:lnTo>
                    <a:pt x="284505" y="393355"/>
                  </a:lnTo>
                  <a:lnTo>
                    <a:pt x="272458" y="438303"/>
                  </a:lnTo>
                  <a:lnTo>
                    <a:pt x="258019" y="483500"/>
                  </a:lnTo>
                  <a:lnTo>
                    <a:pt x="241187" y="528946"/>
                  </a:lnTo>
                  <a:lnTo>
                    <a:pt x="221963" y="574643"/>
                  </a:lnTo>
                  <a:lnTo>
                    <a:pt x="200347" y="620589"/>
                  </a:lnTo>
                  <a:lnTo>
                    <a:pt x="176339" y="666785"/>
                  </a:lnTo>
                  <a:lnTo>
                    <a:pt x="149939" y="713231"/>
                  </a:lnTo>
                  <a:lnTo>
                    <a:pt x="121147" y="759928"/>
                  </a:lnTo>
                  <a:lnTo>
                    <a:pt x="89963" y="806876"/>
                  </a:lnTo>
                  <a:lnTo>
                    <a:pt x="56387" y="854074"/>
                  </a:lnTo>
                  <a:lnTo>
                    <a:pt x="0" y="815212"/>
                  </a:lnTo>
                  <a:lnTo>
                    <a:pt x="5079" y="1022222"/>
                  </a:lnTo>
                  <a:lnTo>
                    <a:pt x="186308" y="943482"/>
                  </a:lnTo>
                  <a:lnTo>
                    <a:pt x="129921" y="904747"/>
                  </a:lnTo>
                  <a:lnTo>
                    <a:pt x="161147" y="850546"/>
                  </a:lnTo>
                  <a:lnTo>
                    <a:pt x="189905" y="797290"/>
                  </a:lnTo>
                  <a:lnTo>
                    <a:pt x="216194" y="744978"/>
                  </a:lnTo>
                  <a:lnTo>
                    <a:pt x="240013" y="693611"/>
                  </a:lnTo>
                  <a:lnTo>
                    <a:pt x="261364" y="643187"/>
                  </a:lnTo>
                  <a:lnTo>
                    <a:pt x="280244" y="593707"/>
                  </a:lnTo>
                  <a:lnTo>
                    <a:pt x="296656" y="545172"/>
                  </a:lnTo>
                  <a:lnTo>
                    <a:pt x="310598" y="497579"/>
                  </a:lnTo>
                  <a:lnTo>
                    <a:pt x="322070" y="450930"/>
                  </a:lnTo>
                  <a:lnTo>
                    <a:pt x="331073" y="405225"/>
                  </a:lnTo>
                  <a:lnTo>
                    <a:pt x="337605" y="360462"/>
                  </a:lnTo>
                  <a:lnTo>
                    <a:pt x="341668" y="316642"/>
                  </a:lnTo>
                  <a:lnTo>
                    <a:pt x="343261" y="273765"/>
                  </a:lnTo>
                  <a:lnTo>
                    <a:pt x="342383" y="231830"/>
                  </a:lnTo>
                  <a:lnTo>
                    <a:pt x="339036" y="190837"/>
                  </a:lnTo>
                  <a:lnTo>
                    <a:pt x="333218" y="150786"/>
                  </a:lnTo>
                  <a:lnTo>
                    <a:pt x="324930" y="111677"/>
                  </a:lnTo>
                  <a:lnTo>
                    <a:pt x="314171" y="73510"/>
                  </a:lnTo>
                  <a:lnTo>
                    <a:pt x="300942" y="36284"/>
                  </a:lnTo>
                  <a:lnTo>
                    <a:pt x="285241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388092" y="3473195"/>
              <a:ext cx="343535" cy="1022350"/>
            </a:xfrm>
            <a:custGeom>
              <a:avLst/>
              <a:gdLst/>
              <a:ahLst/>
              <a:cxnLst/>
              <a:rect l="l" t="t" r="r" b="b"/>
              <a:pathLst>
                <a:path w="343534" h="1022350">
                  <a:moveTo>
                    <a:pt x="285241" y="0"/>
                  </a:moveTo>
                  <a:lnTo>
                    <a:pt x="300942" y="36284"/>
                  </a:lnTo>
                  <a:lnTo>
                    <a:pt x="314171" y="73510"/>
                  </a:lnTo>
                  <a:lnTo>
                    <a:pt x="324930" y="111677"/>
                  </a:lnTo>
                  <a:lnTo>
                    <a:pt x="333218" y="150786"/>
                  </a:lnTo>
                  <a:lnTo>
                    <a:pt x="339036" y="190837"/>
                  </a:lnTo>
                  <a:lnTo>
                    <a:pt x="342383" y="231830"/>
                  </a:lnTo>
                  <a:lnTo>
                    <a:pt x="343261" y="273765"/>
                  </a:lnTo>
                  <a:lnTo>
                    <a:pt x="341668" y="316642"/>
                  </a:lnTo>
                  <a:lnTo>
                    <a:pt x="337605" y="360462"/>
                  </a:lnTo>
                  <a:lnTo>
                    <a:pt x="331073" y="405225"/>
                  </a:lnTo>
                  <a:lnTo>
                    <a:pt x="322070" y="450930"/>
                  </a:lnTo>
                  <a:lnTo>
                    <a:pt x="310598" y="497579"/>
                  </a:lnTo>
                  <a:lnTo>
                    <a:pt x="296656" y="545172"/>
                  </a:lnTo>
                  <a:lnTo>
                    <a:pt x="280244" y="593707"/>
                  </a:lnTo>
                  <a:lnTo>
                    <a:pt x="261364" y="643187"/>
                  </a:lnTo>
                  <a:lnTo>
                    <a:pt x="240013" y="693611"/>
                  </a:lnTo>
                  <a:lnTo>
                    <a:pt x="216194" y="744978"/>
                  </a:lnTo>
                  <a:lnTo>
                    <a:pt x="189905" y="797290"/>
                  </a:lnTo>
                  <a:lnTo>
                    <a:pt x="161147" y="850546"/>
                  </a:lnTo>
                  <a:lnTo>
                    <a:pt x="129921" y="904747"/>
                  </a:lnTo>
                  <a:lnTo>
                    <a:pt x="186308" y="943482"/>
                  </a:lnTo>
                  <a:lnTo>
                    <a:pt x="5079" y="1022222"/>
                  </a:lnTo>
                  <a:lnTo>
                    <a:pt x="0" y="815212"/>
                  </a:lnTo>
                  <a:lnTo>
                    <a:pt x="56387" y="854074"/>
                  </a:lnTo>
                  <a:lnTo>
                    <a:pt x="89963" y="806876"/>
                  </a:lnTo>
                  <a:lnTo>
                    <a:pt x="121147" y="759928"/>
                  </a:lnTo>
                  <a:lnTo>
                    <a:pt x="149939" y="713231"/>
                  </a:lnTo>
                  <a:lnTo>
                    <a:pt x="176339" y="666785"/>
                  </a:lnTo>
                  <a:lnTo>
                    <a:pt x="200347" y="620589"/>
                  </a:lnTo>
                  <a:lnTo>
                    <a:pt x="221963" y="574643"/>
                  </a:lnTo>
                  <a:lnTo>
                    <a:pt x="241187" y="528946"/>
                  </a:lnTo>
                  <a:lnTo>
                    <a:pt x="258019" y="483500"/>
                  </a:lnTo>
                  <a:lnTo>
                    <a:pt x="272458" y="438303"/>
                  </a:lnTo>
                  <a:lnTo>
                    <a:pt x="284505" y="393355"/>
                  </a:lnTo>
                  <a:lnTo>
                    <a:pt x="294159" y="348656"/>
                  </a:lnTo>
                  <a:lnTo>
                    <a:pt x="301420" y="304205"/>
                  </a:lnTo>
                  <a:lnTo>
                    <a:pt x="306288" y="260004"/>
                  </a:lnTo>
                  <a:lnTo>
                    <a:pt x="308763" y="216050"/>
                  </a:lnTo>
                  <a:lnTo>
                    <a:pt x="308846" y="172345"/>
                  </a:lnTo>
                  <a:lnTo>
                    <a:pt x="306535" y="128887"/>
                  </a:lnTo>
                  <a:lnTo>
                    <a:pt x="301830" y="85677"/>
                  </a:lnTo>
                  <a:lnTo>
                    <a:pt x="294733" y="42715"/>
                  </a:lnTo>
                  <a:lnTo>
                    <a:pt x="285241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804909" y="5648274"/>
            <a:ext cx="951230" cy="600710"/>
            <a:chOff x="8804909" y="5648274"/>
            <a:chExt cx="951230" cy="600710"/>
          </a:xfrm>
        </p:grpSpPr>
        <p:sp>
          <p:nvSpPr>
            <p:cNvPr id="15" name="object 15"/>
            <p:cNvSpPr/>
            <p:nvPr/>
          </p:nvSpPr>
          <p:spPr>
            <a:xfrm>
              <a:off x="8814434" y="5657799"/>
              <a:ext cx="932180" cy="581660"/>
            </a:xfrm>
            <a:custGeom>
              <a:avLst/>
              <a:gdLst/>
              <a:ahLst/>
              <a:cxnLst/>
              <a:rect l="l" t="t" r="r" b="b"/>
              <a:pathLst>
                <a:path w="932179" h="581660">
                  <a:moveTo>
                    <a:pt x="931799" y="0"/>
                  </a:moveTo>
                  <a:lnTo>
                    <a:pt x="907539" y="36410"/>
                  </a:lnTo>
                  <a:lnTo>
                    <a:pt x="881443" y="71265"/>
                  </a:lnTo>
                  <a:lnTo>
                    <a:pt x="853511" y="104565"/>
                  </a:lnTo>
                  <a:lnTo>
                    <a:pt x="823743" y="136310"/>
                  </a:lnTo>
                  <a:lnTo>
                    <a:pt x="792140" y="166500"/>
                  </a:lnTo>
                  <a:lnTo>
                    <a:pt x="758700" y="195135"/>
                  </a:lnTo>
                  <a:lnTo>
                    <a:pt x="723424" y="222216"/>
                  </a:lnTo>
                  <a:lnTo>
                    <a:pt x="686313" y="247741"/>
                  </a:lnTo>
                  <a:lnTo>
                    <a:pt x="647366" y="271712"/>
                  </a:lnTo>
                  <a:lnTo>
                    <a:pt x="606584" y="294128"/>
                  </a:lnTo>
                  <a:lnTo>
                    <a:pt x="563967" y="314989"/>
                  </a:lnTo>
                  <a:lnTo>
                    <a:pt x="519515" y="334295"/>
                  </a:lnTo>
                  <a:lnTo>
                    <a:pt x="473227" y="352047"/>
                  </a:lnTo>
                  <a:lnTo>
                    <a:pt x="425105" y="368243"/>
                  </a:lnTo>
                  <a:lnTo>
                    <a:pt x="375147" y="382885"/>
                  </a:lnTo>
                  <a:lnTo>
                    <a:pt x="323355" y="395973"/>
                  </a:lnTo>
                  <a:lnTo>
                    <a:pt x="269728" y="407505"/>
                  </a:lnTo>
                  <a:lnTo>
                    <a:pt x="214267" y="417483"/>
                  </a:lnTo>
                  <a:lnTo>
                    <a:pt x="156972" y="425907"/>
                  </a:lnTo>
                  <a:lnTo>
                    <a:pt x="145923" y="358368"/>
                  </a:lnTo>
                  <a:lnTo>
                    <a:pt x="0" y="505294"/>
                  </a:lnTo>
                  <a:lnTo>
                    <a:pt x="182372" y="581571"/>
                  </a:lnTo>
                  <a:lnTo>
                    <a:pt x="171323" y="514032"/>
                  </a:lnTo>
                  <a:lnTo>
                    <a:pt x="232059" y="499069"/>
                  </a:lnTo>
                  <a:lnTo>
                    <a:pt x="290404" y="482976"/>
                  </a:lnTo>
                  <a:lnTo>
                    <a:pt x="346359" y="465752"/>
                  </a:lnTo>
                  <a:lnTo>
                    <a:pt x="399923" y="447398"/>
                  </a:lnTo>
                  <a:lnTo>
                    <a:pt x="451096" y="427914"/>
                  </a:lnTo>
                  <a:lnTo>
                    <a:pt x="499878" y="407299"/>
                  </a:lnTo>
                  <a:lnTo>
                    <a:pt x="546269" y="385554"/>
                  </a:lnTo>
                  <a:lnTo>
                    <a:pt x="590270" y="362679"/>
                  </a:lnTo>
                  <a:lnTo>
                    <a:pt x="631880" y="338673"/>
                  </a:lnTo>
                  <a:lnTo>
                    <a:pt x="671099" y="313537"/>
                  </a:lnTo>
                  <a:lnTo>
                    <a:pt x="707928" y="287271"/>
                  </a:lnTo>
                  <a:lnTo>
                    <a:pt x="742365" y="259874"/>
                  </a:lnTo>
                  <a:lnTo>
                    <a:pt x="774412" y="231346"/>
                  </a:lnTo>
                  <a:lnTo>
                    <a:pt x="804068" y="201688"/>
                  </a:lnTo>
                  <a:lnTo>
                    <a:pt x="831334" y="170900"/>
                  </a:lnTo>
                  <a:lnTo>
                    <a:pt x="856208" y="138981"/>
                  </a:lnTo>
                  <a:lnTo>
                    <a:pt x="878692" y="105931"/>
                  </a:lnTo>
                  <a:lnTo>
                    <a:pt x="898785" y="71751"/>
                  </a:lnTo>
                  <a:lnTo>
                    <a:pt x="916487" y="36441"/>
                  </a:lnTo>
                  <a:lnTo>
                    <a:pt x="931799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814434" y="5657799"/>
              <a:ext cx="932180" cy="581660"/>
            </a:xfrm>
            <a:custGeom>
              <a:avLst/>
              <a:gdLst/>
              <a:ahLst/>
              <a:cxnLst/>
              <a:rect l="l" t="t" r="r" b="b"/>
              <a:pathLst>
                <a:path w="932179" h="581660">
                  <a:moveTo>
                    <a:pt x="931799" y="0"/>
                  </a:moveTo>
                  <a:lnTo>
                    <a:pt x="916487" y="36441"/>
                  </a:lnTo>
                  <a:lnTo>
                    <a:pt x="898785" y="71751"/>
                  </a:lnTo>
                  <a:lnTo>
                    <a:pt x="878692" y="105931"/>
                  </a:lnTo>
                  <a:lnTo>
                    <a:pt x="856208" y="138981"/>
                  </a:lnTo>
                  <a:lnTo>
                    <a:pt x="831334" y="170900"/>
                  </a:lnTo>
                  <a:lnTo>
                    <a:pt x="804068" y="201688"/>
                  </a:lnTo>
                  <a:lnTo>
                    <a:pt x="774412" y="231346"/>
                  </a:lnTo>
                  <a:lnTo>
                    <a:pt x="742365" y="259874"/>
                  </a:lnTo>
                  <a:lnTo>
                    <a:pt x="707928" y="287271"/>
                  </a:lnTo>
                  <a:lnTo>
                    <a:pt x="671099" y="313537"/>
                  </a:lnTo>
                  <a:lnTo>
                    <a:pt x="631880" y="338673"/>
                  </a:lnTo>
                  <a:lnTo>
                    <a:pt x="590270" y="362679"/>
                  </a:lnTo>
                  <a:lnTo>
                    <a:pt x="546269" y="385554"/>
                  </a:lnTo>
                  <a:lnTo>
                    <a:pt x="499878" y="407299"/>
                  </a:lnTo>
                  <a:lnTo>
                    <a:pt x="451096" y="427914"/>
                  </a:lnTo>
                  <a:lnTo>
                    <a:pt x="399923" y="447398"/>
                  </a:lnTo>
                  <a:lnTo>
                    <a:pt x="346359" y="465752"/>
                  </a:lnTo>
                  <a:lnTo>
                    <a:pt x="290404" y="482976"/>
                  </a:lnTo>
                  <a:lnTo>
                    <a:pt x="232059" y="499069"/>
                  </a:lnTo>
                  <a:lnTo>
                    <a:pt x="171323" y="514032"/>
                  </a:lnTo>
                  <a:lnTo>
                    <a:pt x="182372" y="581571"/>
                  </a:lnTo>
                  <a:lnTo>
                    <a:pt x="0" y="505294"/>
                  </a:lnTo>
                  <a:lnTo>
                    <a:pt x="145923" y="358368"/>
                  </a:lnTo>
                  <a:lnTo>
                    <a:pt x="156972" y="425907"/>
                  </a:lnTo>
                  <a:lnTo>
                    <a:pt x="214267" y="417483"/>
                  </a:lnTo>
                  <a:lnTo>
                    <a:pt x="269728" y="407505"/>
                  </a:lnTo>
                  <a:lnTo>
                    <a:pt x="323355" y="395973"/>
                  </a:lnTo>
                  <a:lnTo>
                    <a:pt x="375147" y="382885"/>
                  </a:lnTo>
                  <a:lnTo>
                    <a:pt x="425105" y="368243"/>
                  </a:lnTo>
                  <a:lnTo>
                    <a:pt x="473227" y="352047"/>
                  </a:lnTo>
                  <a:lnTo>
                    <a:pt x="519515" y="334295"/>
                  </a:lnTo>
                  <a:lnTo>
                    <a:pt x="563967" y="314989"/>
                  </a:lnTo>
                  <a:lnTo>
                    <a:pt x="606584" y="294128"/>
                  </a:lnTo>
                  <a:lnTo>
                    <a:pt x="647366" y="271712"/>
                  </a:lnTo>
                  <a:lnTo>
                    <a:pt x="686313" y="247741"/>
                  </a:lnTo>
                  <a:lnTo>
                    <a:pt x="723424" y="222216"/>
                  </a:lnTo>
                  <a:lnTo>
                    <a:pt x="758700" y="195135"/>
                  </a:lnTo>
                  <a:lnTo>
                    <a:pt x="792140" y="166500"/>
                  </a:lnTo>
                  <a:lnTo>
                    <a:pt x="823743" y="136310"/>
                  </a:lnTo>
                  <a:lnTo>
                    <a:pt x="853511" y="104565"/>
                  </a:lnTo>
                  <a:lnTo>
                    <a:pt x="881443" y="71265"/>
                  </a:lnTo>
                  <a:lnTo>
                    <a:pt x="907539" y="36410"/>
                  </a:lnTo>
                  <a:lnTo>
                    <a:pt x="931799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6806818" y="4335779"/>
            <a:ext cx="709930" cy="861694"/>
            <a:chOff x="6806818" y="4335779"/>
            <a:chExt cx="709930" cy="861694"/>
          </a:xfrm>
        </p:grpSpPr>
        <p:sp>
          <p:nvSpPr>
            <p:cNvPr id="18" name="object 18"/>
            <p:cNvSpPr/>
            <p:nvPr/>
          </p:nvSpPr>
          <p:spPr>
            <a:xfrm>
              <a:off x="6816343" y="4345304"/>
              <a:ext cx="690880" cy="842644"/>
            </a:xfrm>
            <a:custGeom>
              <a:avLst/>
              <a:gdLst/>
              <a:ahLst/>
              <a:cxnLst/>
              <a:rect l="l" t="t" r="r" b="b"/>
              <a:pathLst>
                <a:path w="690879" h="842645">
                  <a:moveTo>
                    <a:pt x="47116" y="0"/>
                  </a:moveTo>
                  <a:lnTo>
                    <a:pt x="0" y="191897"/>
                  </a:lnTo>
                  <a:lnTo>
                    <a:pt x="65024" y="170561"/>
                  </a:lnTo>
                  <a:lnTo>
                    <a:pt x="89227" y="228251"/>
                  </a:lnTo>
                  <a:lnTo>
                    <a:pt x="114176" y="283402"/>
                  </a:lnTo>
                  <a:lnTo>
                    <a:pt x="139870" y="336014"/>
                  </a:lnTo>
                  <a:lnTo>
                    <a:pt x="166310" y="386088"/>
                  </a:lnTo>
                  <a:lnTo>
                    <a:pt x="193494" y="433623"/>
                  </a:lnTo>
                  <a:lnTo>
                    <a:pt x="221424" y="478621"/>
                  </a:lnTo>
                  <a:lnTo>
                    <a:pt x="250099" y="521081"/>
                  </a:lnTo>
                  <a:lnTo>
                    <a:pt x="279519" y="561003"/>
                  </a:lnTo>
                  <a:lnTo>
                    <a:pt x="309686" y="598389"/>
                  </a:lnTo>
                  <a:lnTo>
                    <a:pt x="340598" y="633237"/>
                  </a:lnTo>
                  <a:lnTo>
                    <a:pt x="372255" y="665550"/>
                  </a:lnTo>
                  <a:lnTo>
                    <a:pt x="404659" y="695326"/>
                  </a:lnTo>
                  <a:lnTo>
                    <a:pt x="437809" y="722566"/>
                  </a:lnTo>
                  <a:lnTo>
                    <a:pt x="471705" y="747270"/>
                  </a:lnTo>
                  <a:lnTo>
                    <a:pt x="506347" y="769439"/>
                  </a:lnTo>
                  <a:lnTo>
                    <a:pt x="541735" y="789073"/>
                  </a:lnTo>
                  <a:lnTo>
                    <a:pt x="577869" y="806172"/>
                  </a:lnTo>
                  <a:lnTo>
                    <a:pt x="614750" y="820737"/>
                  </a:lnTo>
                  <a:lnTo>
                    <a:pt x="652378" y="832767"/>
                  </a:lnTo>
                  <a:lnTo>
                    <a:pt x="690752" y="842264"/>
                  </a:lnTo>
                  <a:lnTo>
                    <a:pt x="651013" y="823931"/>
                  </a:lnTo>
                  <a:lnTo>
                    <a:pt x="612528" y="803545"/>
                  </a:lnTo>
                  <a:lnTo>
                    <a:pt x="575296" y="781105"/>
                  </a:lnTo>
                  <a:lnTo>
                    <a:pt x="539317" y="756611"/>
                  </a:lnTo>
                  <a:lnTo>
                    <a:pt x="504591" y="730064"/>
                  </a:lnTo>
                  <a:lnTo>
                    <a:pt x="471118" y="701462"/>
                  </a:lnTo>
                  <a:lnTo>
                    <a:pt x="438897" y="670807"/>
                  </a:lnTo>
                  <a:lnTo>
                    <a:pt x="407928" y="638098"/>
                  </a:lnTo>
                  <a:lnTo>
                    <a:pt x="378212" y="603335"/>
                  </a:lnTo>
                  <a:lnTo>
                    <a:pt x="349747" y="566519"/>
                  </a:lnTo>
                  <a:lnTo>
                    <a:pt x="322534" y="527648"/>
                  </a:lnTo>
                  <a:lnTo>
                    <a:pt x="296572" y="486724"/>
                  </a:lnTo>
                  <a:lnTo>
                    <a:pt x="271861" y="443746"/>
                  </a:lnTo>
                  <a:lnTo>
                    <a:pt x="248402" y="398714"/>
                  </a:lnTo>
                  <a:lnTo>
                    <a:pt x="226193" y="351628"/>
                  </a:lnTo>
                  <a:lnTo>
                    <a:pt x="205234" y="302489"/>
                  </a:lnTo>
                  <a:lnTo>
                    <a:pt x="185526" y="251296"/>
                  </a:lnTo>
                  <a:lnTo>
                    <a:pt x="167068" y="198048"/>
                  </a:lnTo>
                  <a:lnTo>
                    <a:pt x="149859" y="142748"/>
                  </a:lnTo>
                  <a:lnTo>
                    <a:pt x="214883" y="121412"/>
                  </a:lnTo>
                  <a:lnTo>
                    <a:pt x="47116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816343" y="4345304"/>
              <a:ext cx="690880" cy="842644"/>
            </a:xfrm>
            <a:custGeom>
              <a:avLst/>
              <a:gdLst/>
              <a:ahLst/>
              <a:cxnLst/>
              <a:rect l="l" t="t" r="r" b="b"/>
              <a:pathLst>
                <a:path w="690879" h="842645">
                  <a:moveTo>
                    <a:pt x="690752" y="842264"/>
                  </a:moveTo>
                  <a:lnTo>
                    <a:pt x="652378" y="832767"/>
                  </a:lnTo>
                  <a:lnTo>
                    <a:pt x="614750" y="820737"/>
                  </a:lnTo>
                  <a:lnTo>
                    <a:pt x="577869" y="806172"/>
                  </a:lnTo>
                  <a:lnTo>
                    <a:pt x="541735" y="789073"/>
                  </a:lnTo>
                  <a:lnTo>
                    <a:pt x="506347" y="769439"/>
                  </a:lnTo>
                  <a:lnTo>
                    <a:pt x="471705" y="747270"/>
                  </a:lnTo>
                  <a:lnTo>
                    <a:pt x="437809" y="722566"/>
                  </a:lnTo>
                  <a:lnTo>
                    <a:pt x="404659" y="695326"/>
                  </a:lnTo>
                  <a:lnTo>
                    <a:pt x="372255" y="665550"/>
                  </a:lnTo>
                  <a:lnTo>
                    <a:pt x="340598" y="633237"/>
                  </a:lnTo>
                  <a:lnTo>
                    <a:pt x="309686" y="598389"/>
                  </a:lnTo>
                  <a:lnTo>
                    <a:pt x="279519" y="561003"/>
                  </a:lnTo>
                  <a:lnTo>
                    <a:pt x="250099" y="521081"/>
                  </a:lnTo>
                  <a:lnTo>
                    <a:pt x="221424" y="478621"/>
                  </a:lnTo>
                  <a:lnTo>
                    <a:pt x="193494" y="433623"/>
                  </a:lnTo>
                  <a:lnTo>
                    <a:pt x="166310" y="386088"/>
                  </a:lnTo>
                  <a:lnTo>
                    <a:pt x="139870" y="336014"/>
                  </a:lnTo>
                  <a:lnTo>
                    <a:pt x="114176" y="283402"/>
                  </a:lnTo>
                  <a:lnTo>
                    <a:pt x="89227" y="228251"/>
                  </a:lnTo>
                  <a:lnTo>
                    <a:pt x="65024" y="170561"/>
                  </a:lnTo>
                  <a:lnTo>
                    <a:pt x="0" y="191897"/>
                  </a:lnTo>
                  <a:lnTo>
                    <a:pt x="47116" y="0"/>
                  </a:lnTo>
                  <a:lnTo>
                    <a:pt x="214883" y="121412"/>
                  </a:lnTo>
                  <a:lnTo>
                    <a:pt x="149859" y="142748"/>
                  </a:lnTo>
                  <a:lnTo>
                    <a:pt x="167068" y="198048"/>
                  </a:lnTo>
                  <a:lnTo>
                    <a:pt x="185526" y="251296"/>
                  </a:lnTo>
                  <a:lnTo>
                    <a:pt x="205234" y="302489"/>
                  </a:lnTo>
                  <a:lnTo>
                    <a:pt x="226193" y="351628"/>
                  </a:lnTo>
                  <a:lnTo>
                    <a:pt x="248402" y="398714"/>
                  </a:lnTo>
                  <a:lnTo>
                    <a:pt x="271861" y="443746"/>
                  </a:lnTo>
                  <a:lnTo>
                    <a:pt x="296572" y="486724"/>
                  </a:lnTo>
                  <a:lnTo>
                    <a:pt x="322534" y="527648"/>
                  </a:lnTo>
                  <a:lnTo>
                    <a:pt x="349747" y="566519"/>
                  </a:lnTo>
                  <a:lnTo>
                    <a:pt x="378212" y="603335"/>
                  </a:lnTo>
                  <a:lnTo>
                    <a:pt x="407928" y="638098"/>
                  </a:lnTo>
                  <a:lnTo>
                    <a:pt x="438897" y="670807"/>
                  </a:lnTo>
                  <a:lnTo>
                    <a:pt x="471118" y="701462"/>
                  </a:lnTo>
                  <a:lnTo>
                    <a:pt x="504591" y="730064"/>
                  </a:lnTo>
                  <a:lnTo>
                    <a:pt x="539317" y="756611"/>
                  </a:lnTo>
                  <a:lnTo>
                    <a:pt x="575296" y="781105"/>
                  </a:lnTo>
                  <a:lnTo>
                    <a:pt x="612528" y="803545"/>
                  </a:lnTo>
                  <a:lnTo>
                    <a:pt x="651013" y="823931"/>
                  </a:lnTo>
                  <a:lnTo>
                    <a:pt x="690752" y="842264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5999988" y="1849120"/>
            <a:ext cx="1511935" cy="2348230"/>
            <a:chOff x="5999988" y="1849120"/>
            <a:chExt cx="1511935" cy="234823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9988" y="2683764"/>
              <a:ext cx="1511808" cy="151333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086856" y="1858645"/>
              <a:ext cx="708660" cy="799465"/>
            </a:xfrm>
            <a:custGeom>
              <a:avLst/>
              <a:gdLst/>
              <a:ahLst/>
              <a:cxnLst/>
              <a:rect l="l" t="t" r="r" b="b"/>
              <a:pathLst>
                <a:path w="708659" h="799464">
                  <a:moveTo>
                    <a:pt x="511175" y="0"/>
                  </a:moveTo>
                  <a:lnTo>
                    <a:pt x="544195" y="59943"/>
                  </a:lnTo>
                  <a:lnTo>
                    <a:pt x="491998" y="94385"/>
                  </a:lnTo>
                  <a:lnTo>
                    <a:pt x="442430" y="129091"/>
                  </a:lnTo>
                  <a:lnTo>
                    <a:pt x="395491" y="164062"/>
                  </a:lnTo>
                  <a:lnTo>
                    <a:pt x="351182" y="199298"/>
                  </a:lnTo>
                  <a:lnTo>
                    <a:pt x="309502" y="234799"/>
                  </a:lnTo>
                  <a:lnTo>
                    <a:pt x="270453" y="270564"/>
                  </a:lnTo>
                  <a:lnTo>
                    <a:pt x="234033" y="306594"/>
                  </a:lnTo>
                  <a:lnTo>
                    <a:pt x="200244" y="342889"/>
                  </a:lnTo>
                  <a:lnTo>
                    <a:pt x="169085" y="379449"/>
                  </a:lnTo>
                  <a:lnTo>
                    <a:pt x="140557" y="416274"/>
                  </a:lnTo>
                  <a:lnTo>
                    <a:pt x="114659" y="453363"/>
                  </a:lnTo>
                  <a:lnTo>
                    <a:pt x="91393" y="490717"/>
                  </a:lnTo>
                  <a:lnTo>
                    <a:pt x="70757" y="528336"/>
                  </a:lnTo>
                  <a:lnTo>
                    <a:pt x="52754" y="566220"/>
                  </a:lnTo>
                  <a:lnTo>
                    <a:pt x="37381" y="604369"/>
                  </a:lnTo>
                  <a:lnTo>
                    <a:pt x="24641" y="642782"/>
                  </a:lnTo>
                  <a:lnTo>
                    <a:pt x="14532" y="681460"/>
                  </a:lnTo>
                  <a:lnTo>
                    <a:pt x="7055" y="720403"/>
                  </a:lnTo>
                  <a:lnTo>
                    <a:pt x="2211" y="759611"/>
                  </a:lnTo>
                  <a:lnTo>
                    <a:pt x="0" y="799083"/>
                  </a:lnTo>
                  <a:lnTo>
                    <a:pt x="10651" y="756637"/>
                  </a:lnTo>
                  <a:lnTo>
                    <a:pt x="23554" y="715044"/>
                  </a:lnTo>
                  <a:lnTo>
                    <a:pt x="38709" y="674302"/>
                  </a:lnTo>
                  <a:lnTo>
                    <a:pt x="56115" y="634413"/>
                  </a:lnTo>
                  <a:lnTo>
                    <a:pt x="75773" y="595376"/>
                  </a:lnTo>
                  <a:lnTo>
                    <a:pt x="97682" y="557190"/>
                  </a:lnTo>
                  <a:lnTo>
                    <a:pt x="121841" y="519856"/>
                  </a:lnTo>
                  <a:lnTo>
                    <a:pt x="148252" y="483373"/>
                  </a:lnTo>
                  <a:lnTo>
                    <a:pt x="176913" y="447741"/>
                  </a:lnTo>
                  <a:lnTo>
                    <a:pt x="207824" y="412959"/>
                  </a:lnTo>
                  <a:lnTo>
                    <a:pt x="240985" y="379029"/>
                  </a:lnTo>
                  <a:lnTo>
                    <a:pt x="276396" y="345948"/>
                  </a:lnTo>
                  <a:lnTo>
                    <a:pt x="314056" y="313718"/>
                  </a:lnTo>
                  <a:lnTo>
                    <a:pt x="353966" y="282337"/>
                  </a:lnTo>
                  <a:lnTo>
                    <a:pt x="396125" y="251807"/>
                  </a:lnTo>
                  <a:lnTo>
                    <a:pt x="440533" y="222125"/>
                  </a:lnTo>
                  <a:lnTo>
                    <a:pt x="487189" y="193293"/>
                  </a:lnTo>
                  <a:lnTo>
                    <a:pt x="536094" y="165310"/>
                  </a:lnTo>
                  <a:lnTo>
                    <a:pt x="587248" y="138175"/>
                  </a:lnTo>
                  <a:lnTo>
                    <a:pt x="620268" y="198119"/>
                  </a:lnTo>
                  <a:lnTo>
                    <a:pt x="708533" y="10794"/>
                  </a:lnTo>
                  <a:lnTo>
                    <a:pt x="511175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86856" y="1858645"/>
              <a:ext cx="708660" cy="799465"/>
            </a:xfrm>
            <a:custGeom>
              <a:avLst/>
              <a:gdLst/>
              <a:ahLst/>
              <a:cxnLst/>
              <a:rect l="l" t="t" r="r" b="b"/>
              <a:pathLst>
                <a:path w="708659" h="799464">
                  <a:moveTo>
                    <a:pt x="0" y="799083"/>
                  </a:moveTo>
                  <a:lnTo>
                    <a:pt x="2211" y="759611"/>
                  </a:lnTo>
                  <a:lnTo>
                    <a:pt x="7055" y="720403"/>
                  </a:lnTo>
                  <a:lnTo>
                    <a:pt x="14532" y="681460"/>
                  </a:lnTo>
                  <a:lnTo>
                    <a:pt x="24641" y="642782"/>
                  </a:lnTo>
                  <a:lnTo>
                    <a:pt x="37381" y="604369"/>
                  </a:lnTo>
                  <a:lnTo>
                    <a:pt x="52754" y="566220"/>
                  </a:lnTo>
                  <a:lnTo>
                    <a:pt x="70757" y="528336"/>
                  </a:lnTo>
                  <a:lnTo>
                    <a:pt x="91393" y="490717"/>
                  </a:lnTo>
                  <a:lnTo>
                    <a:pt x="114659" y="453363"/>
                  </a:lnTo>
                  <a:lnTo>
                    <a:pt x="140557" y="416274"/>
                  </a:lnTo>
                  <a:lnTo>
                    <a:pt x="169085" y="379449"/>
                  </a:lnTo>
                  <a:lnTo>
                    <a:pt x="200244" y="342889"/>
                  </a:lnTo>
                  <a:lnTo>
                    <a:pt x="234033" y="306594"/>
                  </a:lnTo>
                  <a:lnTo>
                    <a:pt x="270453" y="270564"/>
                  </a:lnTo>
                  <a:lnTo>
                    <a:pt x="309502" y="234799"/>
                  </a:lnTo>
                  <a:lnTo>
                    <a:pt x="351182" y="199298"/>
                  </a:lnTo>
                  <a:lnTo>
                    <a:pt x="395491" y="164062"/>
                  </a:lnTo>
                  <a:lnTo>
                    <a:pt x="442430" y="129091"/>
                  </a:lnTo>
                  <a:lnTo>
                    <a:pt x="491998" y="94385"/>
                  </a:lnTo>
                  <a:lnTo>
                    <a:pt x="544195" y="59943"/>
                  </a:lnTo>
                  <a:lnTo>
                    <a:pt x="511175" y="0"/>
                  </a:lnTo>
                  <a:lnTo>
                    <a:pt x="708533" y="10794"/>
                  </a:lnTo>
                  <a:lnTo>
                    <a:pt x="620268" y="198119"/>
                  </a:lnTo>
                  <a:lnTo>
                    <a:pt x="587248" y="138175"/>
                  </a:lnTo>
                  <a:lnTo>
                    <a:pt x="536094" y="165310"/>
                  </a:lnTo>
                  <a:lnTo>
                    <a:pt x="487189" y="193293"/>
                  </a:lnTo>
                  <a:lnTo>
                    <a:pt x="440533" y="222125"/>
                  </a:lnTo>
                  <a:lnTo>
                    <a:pt x="396125" y="251807"/>
                  </a:lnTo>
                  <a:lnTo>
                    <a:pt x="353966" y="282337"/>
                  </a:lnTo>
                  <a:lnTo>
                    <a:pt x="314056" y="313718"/>
                  </a:lnTo>
                  <a:lnTo>
                    <a:pt x="276396" y="345948"/>
                  </a:lnTo>
                  <a:lnTo>
                    <a:pt x="240985" y="379029"/>
                  </a:lnTo>
                  <a:lnTo>
                    <a:pt x="207824" y="412959"/>
                  </a:lnTo>
                  <a:lnTo>
                    <a:pt x="176913" y="447741"/>
                  </a:lnTo>
                  <a:lnTo>
                    <a:pt x="148252" y="483373"/>
                  </a:lnTo>
                  <a:lnTo>
                    <a:pt x="121841" y="519856"/>
                  </a:lnTo>
                  <a:lnTo>
                    <a:pt x="97682" y="557190"/>
                  </a:lnTo>
                  <a:lnTo>
                    <a:pt x="75773" y="595376"/>
                  </a:lnTo>
                  <a:lnTo>
                    <a:pt x="56115" y="634413"/>
                  </a:lnTo>
                  <a:lnTo>
                    <a:pt x="38709" y="674302"/>
                  </a:lnTo>
                  <a:lnTo>
                    <a:pt x="23554" y="715044"/>
                  </a:lnTo>
                  <a:lnTo>
                    <a:pt x="10651" y="756637"/>
                  </a:lnTo>
                  <a:lnTo>
                    <a:pt x="0" y="79908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687811" y="6442815"/>
            <a:ext cx="154305" cy="1943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mbria"/>
                <a:cs typeface="Cambria"/>
              </a:rPr>
              <a:t>4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4531" y="2024887"/>
            <a:ext cx="2278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30" dirty="0">
                <a:latin typeface="Cambria"/>
                <a:cs typeface="Cambria"/>
              </a:rPr>
              <a:t>Approach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548640"/>
            <a:ext cx="3816096" cy="33649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91831" y="3000247"/>
            <a:ext cx="4001135" cy="36258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54000" marR="701040" indent="-229235" algn="just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54635" algn="l"/>
              </a:tabLst>
            </a:pP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I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have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followed 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systematic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approach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to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analyze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loan </a:t>
            </a:r>
            <a:r>
              <a:rPr sz="1800" spc="-3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application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dataset.</a:t>
            </a:r>
            <a:endParaRPr sz="1800">
              <a:latin typeface="Cambria"/>
              <a:cs typeface="Cambria"/>
            </a:endParaRPr>
          </a:p>
          <a:p>
            <a:pPr marL="254000" marR="628015" indent="-229235" algn="just">
              <a:lnSpc>
                <a:spcPts val="1939"/>
              </a:lnSpc>
              <a:spcBef>
                <a:spcPts val="1610"/>
              </a:spcBef>
              <a:buFont typeface="Arial MT"/>
              <a:buChar char="•"/>
              <a:tabLst>
                <a:tab pos="254635" algn="l"/>
              </a:tabLst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Done 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preprocessing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800" spc="-3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cleaning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ensure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accuracy.</a:t>
            </a:r>
            <a:endParaRPr sz="1800">
              <a:latin typeface="Cambria"/>
              <a:cs typeface="Cambria"/>
            </a:endParaRPr>
          </a:p>
          <a:p>
            <a:pPr marL="254000" marR="17780" indent="-229235">
              <a:lnSpc>
                <a:spcPct val="90000"/>
              </a:lnSpc>
              <a:spcBef>
                <a:spcPts val="1575"/>
              </a:spcBef>
              <a:buFont typeface="Arial MT"/>
              <a:buChar char="•"/>
              <a:tabLst>
                <a:tab pos="254000" algn="l"/>
                <a:tab pos="254635" algn="l"/>
              </a:tabLst>
            </a:pP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Utilized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Microsoft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Excel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Power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70" dirty="0">
                <a:solidFill>
                  <a:srgbClr val="FFFFFF"/>
                </a:solidFill>
                <a:latin typeface="Cambria"/>
                <a:cs typeface="Cambria"/>
              </a:rPr>
              <a:t>BI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Analysis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chart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creation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,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Microsoft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PowerPoint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1800" spc="-3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create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present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presentation.</a:t>
            </a:r>
            <a:endParaRPr sz="1800">
              <a:latin typeface="Cambria"/>
              <a:cs typeface="Cambria"/>
            </a:endParaRPr>
          </a:p>
          <a:p>
            <a:pPr marL="254000" indent="-229235">
              <a:lnSpc>
                <a:spcPts val="2050"/>
              </a:lnSpc>
              <a:spcBef>
                <a:spcPts val="1390"/>
              </a:spcBef>
              <a:buFont typeface="Arial MT"/>
              <a:buChar char="•"/>
              <a:tabLst>
                <a:tab pos="254000" algn="l"/>
                <a:tab pos="254635" algn="l"/>
              </a:tabLst>
            </a:pP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Employed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statistical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functions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endParaRPr sz="1800">
              <a:latin typeface="Cambria"/>
              <a:cs typeface="Cambria"/>
            </a:endParaRPr>
          </a:p>
          <a:p>
            <a:pPr marL="254000">
              <a:lnSpc>
                <a:spcPts val="2050"/>
              </a:lnSpc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visualization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techniques.</a:t>
            </a:r>
            <a:r>
              <a:rPr sz="1800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baseline="-10101" dirty="0">
                <a:solidFill>
                  <a:srgbClr val="FFFFFF"/>
                </a:solidFill>
                <a:latin typeface="Cambria"/>
                <a:cs typeface="Cambria"/>
              </a:rPr>
              <a:t>5</a:t>
            </a:r>
            <a:endParaRPr sz="1650" baseline="-10101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733" y="1331721"/>
            <a:ext cx="3342004" cy="325183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 marR="144145">
              <a:lnSpc>
                <a:spcPct val="80100"/>
              </a:lnSpc>
              <a:spcBef>
                <a:spcPts val="580"/>
              </a:spcBef>
              <a:buClr>
                <a:srgbClr val="FFFFFF"/>
              </a:buClr>
              <a:buFont typeface="Cambria"/>
              <a:buAutoNum type="alphaUcPeriod"/>
              <a:tabLst>
                <a:tab pos="335915" algn="l"/>
              </a:tabLst>
            </a:pPr>
            <a:r>
              <a:rPr sz="2000" spc="140" dirty="0">
                <a:solidFill>
                  <a:srgbClr val="FFFFFF"/>
                </a:solidFill>
                <a:latin typeface="Cambria"/>
                <a:cs typeface="Cambria"/>
              </a:rPr>
              <a:t>Our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analysis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relies </a:t>
            </a:r>
            <a:r>
              <a:rPr sz="2000" spc="20" dirty="0">
                <a:solidFill>
                  <a:srgbClr val="FFFFFF"/>
                </a:solidFill>
                <a:latin typeface="Cambria"/>
                <a:cs typeface="Cambria"/>
              </a:rPr>
              <a:t>on </a:t>
            </a:r>
            <a:r>
              <a:rPr sz="2000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Microsoft 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Excel 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20</a:t>
            </a:r>
            <a:r>
              <a:rPr lang="en-IN" sz="2000" spc="30" dirty="0">
                <a:solidFill>
                  <a:srgbClr val="FFFFFF"/>
                </a:solidFill>
                <a:latin typeface="Cambria"/>
                <a:cs typeface="Cambria"/>
              </a:rPr>
              <a:t>21</a:t>
            </a:r>
            <a:r>
              <a:rPr sz="2000" spc="30" dirty="0">
                <a:solidFill>
                  <a:srgbClr val="FFFFFF"/>
                </a:solidFill>
                <a:latin typeface="Cambria"/>
                <a:cs typeface="Cambria"/>
              </a:rPr>
              <a:t>, 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PowerPoint,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Power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170" dirty="0">
                <a:solidFill>
                  <a:srgbClr val="FFFFFF"/>
                </a:solidFill>
                <a:latin typeface="Cambria"/>
                <a:cs typeface="Cambria"/>
              </a:rPr>
              <a:t>BI.</a:t>
            </a:r>
            <a:endParaRPr sz="2000" dirty="0">
              <a:latin typeface="Cambria"/>
              <a:cs typeface="Cambria"/>
            </a:endParaRPr>
          </a:p>
          <a:p>
            <a:pPr marL="12700" marR="5080">
              <a:lnSpc>
                <a:spcPct val="80000"/>
              </a:lnSpc>
              <a:spcBef>
                <a:spcPts val="1920"/>
              </a:spcBef>
              <a:buAutoNum type="alphaUcPeriod"/>
              <a:tabLst>
                <a:tab pos="335915" algn="l"/>
              </a:tabLst>
            </a:pPr>
            <a:r>
              <a:rPr sz="2000" spc="15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2000" spc="45" dirty="0">
                <a:solidFill>
                  <a:srgbClr val="FFFFFF"/>
                </a:solidFill>
                <a:latin typeface="Cambria"/>
                <a:cs typeface="Cambria"/>
              </a:rPr>
              <a:t>processing 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techniques include </a:t>
            </a:r>
            <a:r>
              <a:rPr sz="2000" spc="95" dirty="0">
                <a:solidFill>
                  <a:srgbClr val="FFFFFF"/>
                </a:solidFill>
                <a:latin typeface="Cambria"/>
                <a:cs typeface="Cambria"/>
              </a:rPr>
              <a:t>handling </a:t>
            </a:r>
            <a:r>
              <a:rPr sz="2000" spc="-43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missing 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data, 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outlier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Cambria"/>
                <a:cs typeface="Cambria"/>
              </a:rPr>
              <a:t>identification,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data </a:t>
            </a: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balancing.</a:t>
            </a:r>
            <a:endParaRPr sz="2000" dirty="0">
              <a:latin typeface="Cambria"/>
              <a:cs typeface="Cambria"/>
            </a:endParaRPr>
          </a:p>
          <a:p>
            <a:pPr marL="12700" marR="19050" algn="just">
              <a:lnSpc>
                <a:spcPct val="79000"/>
              </a:lnSpc>
              <a:spcBef>
                <a:spcPts val="1945"/>
              </a:spcBef>
              <a:buAutoNum type="alphaUcPeriod"/>
              <a:tabLst>
                <a:tab pos="335915" algn="l"/>
              </a:tabLst>
            </a:pPr>
            <a:r>
              <a:rPr sz="2000" spc="105" dirty="0">
                <a:solidFill>
                  <a:srgbClr val="FFFFFF"/>
                </a:solidFill>
                <a:latin typeface="Cambria"/>
                <a:cs typeface="Cambria"/>
              </a:rPr>
              <a:t>Statistical</a:t>
            </a:r>
            <a:r>
              <a:rPr sz="200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Cambria"/>
                <a:cs typeface="Cambria"/>
              </a:rPr>
              <a:t>functions</a:t>
            </a:r>
            <a:r>
              <a:rPr sz="20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used </a:t>
            </a:r>
            <a:r>
              <a:rPr sz="2000" spc="-4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20" dirty="0">
                <a:solidFill>
                  <a:srgbClr val="FFFFFF"/>
                </a:solidFill>
                <a:latin typeface="Cambria"/>
                <a:cs typeface="Cambria"/>
              </a:rPr>
              <a:t>for </a:t>
            </a:r>
            <a:r>
              <a:rPr sz="2000" spc="80" dirty="0">
                <a:solidFill>
                  <a:srgbClr val="FFFFFF"/>
                </a:solidFill>
                <a:latin typeface="Cambria"/>
                <a:cs typeface="Cambria"/>
              </a:rPr>
              <a:t>analysis: </a:t>
            </a:r>
            <a:r>
              <a:rPr sz="2000" spc="100" dirty="0">
                <a:solidFill>
                  <a:srgbClr val="FFFFFF"/>
                </a:solidFill>
                <a:latin typeface="Cambria"/>
                <a:cs typeface="Cambria"/>
              </a:rPr>
              <a:t>mean, </a:t>
            </a:r>
            <a:r>
              <a:rPr sz="2000" spc="85" dirty="0">
                <a:solidFill>
                  <a:srgbClr val="FFFFFF"/>
                </a:solidFill>
                <a:latin typeface="Cambria"/>
                <a:cs typeface="Cambria"/>
              </a:rPr>
              <a:t>median,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Cambria"/>
                <a:cs typeface="Cambria"/>
              </a:rPr>
              <a:t>correlation,</a:t>
            </a:r>
            <a:r>
              <a:rPr sz="20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sz="2000" spc="25" dirty="0">
                <a:solidFill>
                  <a:srgbClr val="D1D4DB"/>
                </a:solidFill>
                <a:latin typeface="Calibri"/>
                <a:cs typeface="Calibri"/>
              </a:rPr>
              <a:t>.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6392" y="225298"/>
            <a:ext cx="8336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534410" algn="l"/>
                <a:tab pos="4152265" algn="l"/>
                <a:tab pos="7138670" algn="l"/>
              </a:tabLst>
            </a:pPr>
            <a:r>
              <a:rPr sz="4000" spc="750" dirty="0"/>
              <a:t>M</a:t>
            </a:r>
            <a:r>
              <a:rPr sz="4000" spc="300" dirty="0"/>
              <a:t>e</a:t>
            </a:r>
            <a:r>
              <a:rPr sz="4000" spc="455" dirty="0"/>
              <a:t>t</a:t>
            </a:r>
            <a:r>
              <a:rPr sz="4000" spc="470" dirty="0"/>
              <a:t>h</a:t>
            </a:r>
            <a:r>
              <a:rPr sz="4000" spc="130" dirty="0"/>
              <a:t>o</a:t>
            </a:r>
            <a:r>
              <a:rPr sz="4000" spc="320" dirty="0"/>
              <a:t>d</a:t>
            </a:r>
            <a:r>
              <a:rPr sz="4000" spc="130" dirty="0"/>
              <a:t>o</a:t>
            </a:r>
            <a:r>
              <a:rPr sz="4000" spc="420" dirty="0"/>
              <a:t>l</a:t>
            </a:r>
            <a:r>
              <a:rPr sz="4000" spc="130" dirty="0"/>
              <a:t>o</a:t>
            </a:r>
            <a:r>
              <a:rPr sz="4000" spc="415" dirty="0"/>
              <a:t>g</a:t>
            </a:r>
            <a:r>
              <a:rPr sz="4000" spc="130" dirty="0"/>
              <a:t>y</a:t>
            </a:r>
            <a:r>
              <a:rPr sz="4000" dirty="0"/>
              <a:t>	</a:t>
            </a:r>
            <a:r>
              <a:rPr sz="4000" spc="505" dirty="0"/>
              <a:t>&amp;</a:t>
            </a:r>
            <a:r>
              <a:rPr sz="4000" dirty="0"/>
              <a:t>	</a:t>
            </a:r>
            <a:r>
              <a:rPr sz="4000" spc="170" dirty="0"/>
              <a:t>T</a:t>
            </a:r>
            <a:r>
              <a:rPr sz="4000" spc="300" dirty="0"/>
              <a:t>e</a:t>
            </a:r>
            <a:r>
              <a:rPr sz="4000" spc="254" dirty="0"/>
              <a:t>c</a:t>
            </a:r>
            <a:r>
              <a:rPr sz="4000" spc="515" dirty="0"/>
              <a:t>h</a:t>
            </a:r>
            <a:r>
              <a:rPr sz="4000" spc="250" dirty="0"/>
              <a:t>-</a:t>
            </a:r>
            <a:r>
              <a:rPr sz="4000" spc="375" dirty="0"/>
              <a:t>s</a:t>
            </a:r>
            <a:r>
              <a:rPr sz="4000" spc="450" dirty="0"/>
              <a:t>t</a:t>
            </a:r>
            <a:r>
              <a:rPr sz="4000" spc="509" dirty="0"/>
              <a:t>a</a:t>
            </a:r>
            <a:r>
              <a:rPr sz="4000" spc="254" dirty="0"/>
              <a:t>c</a:t>
            </a:r>
            <a:r>
              <a:rPr sz="4000" spc="270" dirty="0"/>
              <a:t>k</a:t>
            </a:r>
            <a:r>
              <a:rPr sz="4000" dirty="0"/>
              <a:t>	</a:t>
            </a:r>
            <a:r>
              <a:rPr sz="4000" spc="470" dirty="0"/>
              <a:t>u</a:t>
            </a:r>
            <a:r>
              <a:rPr sz="4000" spc="375" dirty="0"/>
              <a:t>s</a:t>
            </a:r>
            <a:r>
              <a:rPr sz="4000" spc="300" dirty="0"/>
              <a:t>e</a:t>
            </a:r>
            <a:r>
              <a:rPr sz="4000" spc="75" dirty="0"/>
              <a:t>d</a:t>
            </a:r>
            <a:endParaRPr sz="40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6283" y="981455"/>
            <a:ext cx="1882139" cy="17236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2200" y="2929127"/>
            <a:ext cx="2066544" cy="17114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06283" y="4869178"/>
            <a:ext cx="1949196" cy="19049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85588" y="2929127"/>
            <a:ext cx="2176271" cy="171145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07989" y="1766697"/>
            <a:ext cx="1095375" cy="744855"/>
            <a:chOff x="6007989" y="1766697"/>
            <a:chExt cx="1095375" cy="744855"/>
          </a:xfrm>
        </p:grpSpPr>
        <p:sp>
          <p:nvSpPr>
            <p:cNvPr id="9" name="object 9"/>
            <p:cNvSpPr/>
            <p:nvPr/>
          </p:nvSpPr>
          <p:spPr>
            <a:xfrm>
              <a:off x="6017514" y="1776222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838200" y="0"/>
                  </a:moveTo>
                  <a:lnTo>
                    <a:pt x="848360" y="90677"/>
                  </a:lnTo>
                  <a:lnTo>
                    <a:pt x="791108" y="104442"/>
                  </a:lnTo>
                  <a:lnTo>
                    <a:pt x="735707" y="119465"/>
                  </a:lnTo>
                  <a:lnTo>
                    <a:pt x="682158" y="135745"/>
                  </a:lnTo>
                  <a:lnTo>
                    <a:pt x="630460" y="153282"/>
                  </a:lnTo>
                  <a:lnTo>
                    <a:pt x="580613" y="172078"/>
                  </a:lnTo>
                  <a:lnTo>
                    <a:pt x="532617" y="192130"/>
                  </a:lnTo>
                  <a:lnTo>
                    <a:pt x="486473" y="213440"/>
                  </a:lnTo>
                  <a:lnTo>
                    <a:pt x="442180" y="236008"/>
                  </a:lnTo>
                  <a:lnTo>
                    <a:pt x="399739" y="259833"/>
                  </a:lnTo>
                  <a:lnTo>
                    <a:pt x="359149" y="284915"/>
                  </a:lnTo>
                  <a:lnTo>
                    <a:pt x="320410" y="311256"/>
                  </a:lnTo>
                  <a:lnTo>
                    <a:pt x="283524" y="338853"/>
                  </a:lnTo>
                  <a:lnTo>
                    <a:pt x="248489" y="367708"/>
                  </a:lnTo>
                  <a:lnTo>
                    <a:pt x="215306" y="397821"/>
                  </a:lnTo>
                  <a:lnTo>
                    <a:pt x="183975" y="429191"/>
                  </a:lnTo>
                  <a:lnTo>
                    <a:pt x="154495" y="461819"/>
                  </a:lnTo>
                  <a:lnTo>
                    <a:pt x="126868" y="495704"/>
                  </a:lnTo>
                  <a:lnTo>
                    <a:pt x="101093" y="530847"/>
                  </a:lnTo>
                  <a:lnTo>
                    <a:pt x="77170" y="567247"/>
                  </a:lnTo>
                  <a:lnTo>
                    <a:pt x="55099" y="604905"/>
                  </a:lnTo>
                  <a:lnTo>
                    <a:pt x="34880" y="643820"/>
                  </a:lnTo>
                  <a:lnTo>
                    <a:pt x="16514" y="683993"/>
                  </a:lnTo>
                  <a:lnTo>
                    <a:pt x="0" y="725424"/>
                  </a:lnTo>
                  <a:lnTo>
                    <a:pt x="26352" y="682887"/>
                  </a:lnTo>
                  <a:lnTo>
                    <a:pt x="54172" y="642146"/>
                  </a:lnTo>
                  <a:lnTo>
                    <a:pt x="83461" y="603200"/>
                  </a:lnTo>
                  <a:lnTo>
                    <a:pt x="114219" y="566049"/>
                  </a:lnTo>
                  <a:lnTo>
                    <a:pt x="146445" y="530693"/>
                  </a:lnTo>
                  <a:lnTo>
                    <a:pt x="180140" y="497132"/>
                  </a:lnTo>
                  <a:lnTo>
                    <a:pt x="215302" y="465365"/>
                  </a:lnTo>
                  <a:lnTo>
                    <a:pt x="251933" y="435393"/>
                  </a:lnTo>
                  <a:lnTo>
                    <a:pt x="290032" y="407216"/>
                  </a:lnTo>
                  <a:lnTo>
                    <a:pt x="329598" y="380834"/>
                  </a:lnTo>
                  <a:lnTo>
                    <a:pt x="370633" y="356246"/>
                  </a:lnTo>
                  <a:lnTo>
                    <a:pt x="413135" y="333452"/>
                  </a:lnTo>
                  <a:lnTo>
                    <a:pt x="457105" y="312452"/>
                  </a:lnTo>
                  <a:lnTo>
                    <a:pt x="502543" y="293247"/>
                  </a:lnTo>
                  <a:lnTo>
                    <a:pt x="549449" y="275836"/>
                  </a:lnTo>
                  <a:lnTo>
                    <a:pt x="597821" y="260219"/>
                  </a:lnTo>
                  <a:lnTo>
                    <a:pt x="647662" y="246396"/>
                  </a:lnTo>
                  <a:lnTo>
                    <a:pt x="698969" y="234367"/>
                  </a:lnTo>
                  <a:lnTo>
                    <a:pt x="751744" y="224131"/>
                  </a:lnTo>
                  <a:lnTo>
                    <a:pt x="805986" y="215690"/>
                  </a:lnTo>
                  <a:lnTo>
                    <a:pt x="861694" y="209041"/>
                  </a:lnTo>
                  <a:lnTo>
                    <a:pt x="871982" y="299719"/>
                  </a:lnTo>
                  <a:lnTo>
                    <a:pt x="1075943" y="113537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17514" y="1776222"/>
              <a:ext cx="1076325" cy="725805"/>
            </a:xfrm>
            <a:custGeom>
              <a:avLst/>
              <a:gdLst/>
              <a:ahLst/>
              <a:cxnLst/>
              <a:rect l="l" t="t" r="r" b="b"/>
              <a:pathLst>
                <a:path w="1076325" h="725805">
                  <a:moveTo>
                    <a:pt x="0" y="725424"/>
                  </a:moveTo>
                  <a:lnTo>
                    <a:pt x="16514" y="683993"/>
                  </a:lnTo>
                  <a:lnTo>
                    <a:pt x="34880" y="643820"/>
                  </a:lnTo>
                  <a:lnTo>
                    <a:pt x="55099" y="604905"/>
                  </a:lnTo>
                  <a:lnTo>
                    <a:pt x="77170" y="567247"/>
                  </a:lnTo>
                  <a:lnTo>
                    <a:pt x="101093" y="530847"/>
                  </a:lnTo>
                  <a:lnTo>
                    <a:pt x="126868" y="495704"/>
                  </a:lnTo>
                  <a:lnTo>
                    <a:pt x="154495" y="461819"/>
                  </a:lnTo>
                  <a:lnTo>
                    <a:pt x="183975" y="429191"/>
                  </a:lnTo>
                  <a:lnTo>
                    <a:pt x="215306" y="397821"/>
                  </a:lnTo>
                  <a:lnTo>
                    <a:pt x="248489" y="367708"/>
                  </a:lnTo>
                  <a:lnTo>
                    <a:pt x="283524" y="338853"/>
                  </a:lnTo>
                  <a:lnTo>
                    <a:pt x="320410" y="311256"/>
                  </a:lnTo>
                  <a:lnTo>
                    <a:pt x="359149" y="284915"/>
                  </a:lnTo>
                  <a:lnTo>
                    <a:pt x="399739" y="259833"/>
                  </a:lnTo>
                  <a:lnTo>
                    <a:pt x="442180" y="236008"/>
                  </a:lnTo>
                  <a:lnTo>
                    <a:pt x="486473" y="213440"/>
                  </a:lnTo>
                  <a:lnTo>
                    <a:pt x="532617" y="192130"/>
                  </a:lnTo>
                  <a:lnTo>
                    <a:pt x="580613" y="172078"/>
                  </a:lnTo>
                  <a:lnTo>
                    <a:pt x="630460" y="153282"/>
                  </a:lnTo>
                  <a:lnTo>
                    <a:pt x="682158" y="135745"/>
                  </a:lnTo>
                  <a:lnTo>
                    <a:pt x="735707" y="119465"/>
                  </a:lnTo>
                  <a:lnTo>
                    <a:pt x="791108" y="104442"/>
                  </a:lnTo>
                  <a:lnTo>
                    <a:pt x="848360" y="90677"/>
                  </a:lnTo>
                  <a:lnTo>
                    <a:pt x="838200" y="0"/>
                  </a:lnTo>
                  <a:lnTo>
                    <a:pt x="1075943" y="113537"/>
                  </a:lnTo>
                  <a:lnTo>
                    <a:pt x="871982" y="299719"/>
                  </a:lnTo>
                  <a:lnTo>
                    <a:pt x="861694" y="209041"/>
                  </a:lnTo>
                  <a:lnTo>
                    <a:pt x="805986" y="215690"/>
                  </a:lnTo>
                  <a:lnTo>
                    <a:pt x="751744" y="224131"/>
                  </a:lnTo>
                  <a:lnTo>
                    <a:pt x="698969" y="234367"/>
                  </a:lnTo>
                  <a:lnTo>
                    <a:pt x="647662" y="246396"/>
                  </a:lnTo>
                  <a:lnTo>
                    <a:pt x="597821" y="260219"/>
                  </a:lnTo>
                  <a:lnTo>
                    <a:pt x="549449" y="275836"/>
                  </a:lnTo>
                  <a:lnTo>
                    <a:pt x="502543" y="293247"/>
                  </a:lnTo>
                  <a:lnTo>
                    <a:pt x="457105" y="312452"/>
                  </a:lnTo>
                  <a:lnTo>
                    <a:pt x="413135" y="333452"/>
                  </a:lnTo>
                  <a:lnTo>
                    <a:pt x="370633" y="356246"/>
                  </a:lnTo>
                  <a:lnTo>
                    <a:pt x="329598" y="380834"/>
                  </a:lnTo>
                  <a:lnTo>
                    <a:pt x="290032" y="407216"/>
                  </a:lnTo>
                  <a:lnTo>
                    <a:pt x="251933" y="435393"/>
                  </a:lnTo>
                  <a:lnTo>
                    <a:pt x="215302" y="465365"/>
                  </a:lnTo>
                  <a:lnTo>
                    <a:pt x="180140" y="497132"/>
                  </a:lnTo>
                  <a:lnTo>
                    <a:pt x="146445" y="530693"/>
                  </a:lnTo>
                  <a:lnTo>
                    <a:pt x="114219" y="566049"/>
                  </a:lnTo>
                  <a:lnTo>
                    <a:pt x="83461" y="603200"/>
                  </a:lnTo>
                  <a:lnTo>
                    <a:pt x="54172" y="642146"/>
                  </a:lnTo>
                  <a:lnTo>
                    <a:pt x="26352" y="682887"/>
                  </a:lnTo>
                  <a:lnTo>
                    <a:pt x="0" y="725424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192392" y="1557020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0115168" y="5014976"/>
            <a:ext cx="902335" cy="935355"/>
            <a:chOff x="10115168" y="5014976"/>
            <a:chExt cx="902335" cy="935355"/>
          </a:xfrm>
        </p:grpSpPr>
        <p:sp>
          <p:nvSpPr>
            <p:cNvPr id="13" name="object 13"/>
            <p:cNvSpPr/>
            <p:nvPr/>
          </p:nvSpPr>
          <p:spPr>
            <a:xfrm>
              <a:off x="10124693" y="5024501"/>
              <a:ext cx="883285" cy="916305"/>
            </a:xfrm>
            <a:custGeom>
              <a:avLst/>
              <a:gdLst/>
              <a:ahLst/>
              <a:cxnLst/>
              <a:rect l="l" t="t" r="r" b="b"/>
              <a:pathLst>
                <a:path w="883284" h="916304">
                  <a:moveTo>
                    <a:pt x="883284" y="0"/>
                  </a:moveTo>
                  <a:lnTo>
                    <a:pt x="868686" y="47887"/>
                  </a:lnTo>
                  <a:lnTo>
                    <a:pt x="852212" y="94414"/>
                  </a:lnTo>
                  <a:lnTo>
                    <a:pt x="833863" y="139579"/>
                  </a:lnTo>
                  <a:lnTo>
                    <a:pt x="813639" y="183383"/>
                  </a:lnTo>
                  <a:lnTo>
                    <a:pt x="791540" y="225826"/>
                  </a:lnTo>
                  <a:lnTo>
                    <a:pt x="767566" y="266908"/>
                  </a:lnTo>
                  <a:lnTo>
                    <a:pt x="741717" y="306628"/>
                  </a:lnTo>
                  <a:lnTo>
                    <a:pt x="713993" y="344987"/>
                  </a:lnTo>
                  <a:lnTo>
                    <a:pt x="684393" y="381984"/>
                  </a:lnTo>
                  <a:lnTo>
                    <a:pt x="652917" y="417621"/>
                  </a:lnTo>
                  <a:lnTo>
                    <a:pt x="619566" y="451896"/>
                  </a:lnTo>
                  <a:lnTo>
                    <a:pt x="584339" y="484810"/>
                  </a:lnTo>
                  <a:lnTo>
                    <a:pt x="547237" y="516362"/>
                  </a:lnTo>
                  <a:lnTo>
                    <a:pt x="508258" y="546553"/>
                  </a:lnTo>
                  <a:lnTo>
                    <a:pt x="467404" y="575383"/>
                  </a:lnTo>
                  <a:lnTo>
                    <a:pt x="424674" y="602851"/>
                  </a:lnTo>
                  <a:lnTo>
                    <a:pt x="380067" y="628958"/>
                  </a:lnTo>
                  <a:lnTo>
                    <a:pt x="333585" y="653704"/>
                  </a:lnTo>
                  <a:lnTo>
                    <a:pt x="285226" y="677088"/>
                  </a:lnTo>
                  <a:lnTo>
                    <a:pt x="234991" y="699111"/>
                  </a:lnTo>
                  <a:lnTo>
                    <a:pt x="182879" y="719772"/>
                  </a:lnTo>
                  <a:lnTo>
                    <a:pt x="149732" y="634631"/>
                  </a:lnTo>
                  <a:lnTo>
                    <a:pt x="0" y="866914"/>
                  </a:lnTo>
                  <a:lnTo>
                    <a:pt x="259079" y="916012"/>
                  </a:lnTo>
                  <a:lnTo>
                    <a:pt x="226059" y="830872"/>
                  </a:lnTo>
                  <a:lnTo>
                    <a:pt x="277832" y="802928"/>
                  </a:lnTo>
                  <a:lnTo>
                    <a:pt x="327495" y="774241"/>
                  </a:lnTo>
                  <a:lnTo>
                    <a:pt x="375049" y="744810"/>
                  </a:lnTo>
                  <a:lnTo>
                    <a:pt x="420495" y="714635"/>
                  </a:lnTo>
                  <a:lnTo>
                    <a:pt x="463832" y="683716"/>
                  </a:lnTo>
                  <a:lnTo>
                    <a:pt x="505060" y="652054"/>
                  </a:lnTo>
                  <a:lnTo>
                    <a:pt x="544179" y="619647"/>
                  </a:lnTo>
                  <a:lnTo>
                    <a:pt x="581189" y="586497"/>
                  </a:lnTo>
                  <a:lnTo>
                    <a:pt x="616090" y="552603"/>
                  </a:lnTo>
                  <a:lnTo>
                    <a:pt x="648883" y="517965"/>
                  </a:lnTo>
                  <a:lnTo>
                    <a:pt x="679567" y="482583"/>
                  </a:lnTo>
                  <a:lnTo>
                    <a:pt x="708142" y="446457"/>
                  </a:lnTo>
                  <a:lnTo>
                    <a:pt x="734608" y="409588"/>
                  </a:lnTo>
                  <a:lnTo>
                    <a:pt x="758965" y="371976"/>
                  </a:lnTo>
                  <a:lnTo>
                    <a:pt x="781214" y="333619"/>
                  </a:lnTo>
                  <a:lnTo>
                    <a:pt x="801354" y="294519"/>
                  </a:lnTo>
                  <a:lnTo>
                    <a:pt x="819385" y="254675"/>
                  </a:lnTo>
                  <a:lnTo>
                    <a:pt x="835307" y="214088"/>
                  </a:lnTo>
                  <a:lnTo>
                    <a:pt x="849120" y="172757"/>
                  </a:lnTo>
                  <a:lnTo>
                    <a:pt x="860824" y="130683"/>
                  </a:lnTo>
                  <a:lnTo>
                    <a:pt x="870420" y="87865"/>
                  </a:lnTo>
                  <a:lnTo>
                    <a:pt x="877907" y="44304"/>
                  </a:lnTo>
                  <a:lnTo>
                    <a:pt x="883284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124693" y="5024501"/>
              <a:ext cx="883285" cy="916305"/>
            </a:xfrm>
            <a:custGeom>
              <a:avLst/>
              <a:gdLst/>
              <a:ahLst/>
              <a:cxnLst/>
              <a:rect l="l" t="t" r="r" b="b"/>
              <a:pathLst>
                <a:path w="883284" h="916304">
                  <a:moveTo>
                    <a:pt x="883284" y="0"/>
                  </a:moveTo>
                  <a:lnTo>
                    <a:pt x="877907" y="44304"/>
                  </a:lnTo>
                  <a:lnTo>
                    <a:pt x="870420" y="87865"/>
                  </a:lnTo>
                  <a:lnTo>
                    <a:pt x="860824" y="130683"/>
                  </a:lnTo>
                  <a:lnTo>
                    <a:pt x="849120" y="172757"/>
                  </a:lnTo>
                  <a:lnTo>
                    <a:pt x="835307" y="214088"/>
                  </a:lnTo>
                  <a:lnTo>
                    <a:pt x="819385" y="254675"/>
                  </a:lnTo>
                  <a:lnTo>
                    <a:pt x="801354" y="294519"/>
                  </a:lnTo>
                  <a:lnTo>
                    <a:pt x="781214" y="333619"/>
                  </a:lnTo>
                  <a:lnTo>
                    <a:pt x="758965" y="371976"/>
                  </a:lnTo>
                  <a:lnTo>
                    <a:pt x="734608" y="409588"/>
                  </a:lnTo>
                  <a:lnTo>
                    <a:pt x="708142" y="446457"/>
                  </a:lnTo>
                  <a:lnTo>
                    <a:pt x="679567" y="482583"/>
                  </a:lnTo>
                  <a:lnTo>
                    <a:pt x="648883" y="517965"/>
                  </a:lnTo>
                  <a:lnTo>
                    <a:pt x="616090" y="552603"/>
                  </a:lnTo>
                  <a:lnTo>
                    <a:pt x="581189" y="586497"/>
                  </a:lnTo>
                  <a:lnTo>
                    <a:pt x="544179" y="619647"/>
                  </a:lnTo>
                  <a:lnTo>
                    <a:pt x="505060" y="652054"/>
                  </a:lnTo>
                  <a:lnTo>
                    <a:pt x="463832" y="683716"/>
                  </a:lnTo>
                  <a:lnTo>
                    <a:pt x="420495" y="714635"/>
                  </a:lnTo>
                  <a:lnTo>
                    <a:pt x="375049" y="744810"/>
                  </a:lnTo>
                  <a:lnTo>
                    <a:pt x="327495" y="774241"/>
                  </a:lnTo>
                  <a:lnTo>
                    <a:pt x="277832" y="802928"/>
                  </a:lnTo>
                  <a:lnTo>
                    <a:pt x="226059" y="830872"/>
                  </a:lnTo>
                  <a:lnTo>
                    <a:pt x="259079" y="916012"/>
                  </a:lnTo>
                  <a:lnTo>
                    <a:pt x="0" y="866914"/>
                  </a:lnTo>
                  <a:lnTo>
                    <a:pt x="149732" y="634631"/>
                  </a:lnTo>
                  <a:lnTo>
                    <a:pt x="182879" y="719772"/>
                  </a:lnTo>
                  <a:lnTo>
                    <a:pt x="234991" y="699111"/>
                  </a:lnTo>
                  <a:lnTo>
                    <a:pt x="285226" y="677088"/>
                  </a:lnTo>
                  <a:lnTo>
                    <a:pt x="333585" y="653704"/>
                  </a:lnTo>
                  <a:lnTo>
                    <a:pt x="380067" y="628958"/>
                  </a:lnTo>
                  <a:lnTo>
                    <a:pt x="424674" y="602851"/>
                  </a:lnTo>
                  <a:lnTo>
                    <a:pt x="467404" y="575383"/>
                  </a:lnTo>
                  <a:lnTo>
                    <a:pt x="508258" y="546553"/>
                  </a:lnTo>
                  <a:lnTo>
                    <a:pt x="547237" y="516362"/>
                  </a:lnTo>
                  <a:lnTo>
                    <a:pt x="584339" y="484810"/>
                  </a:lnTo>
                  <a:lnTo>
                    <a:pt x="619566" y="451896"/>
                  </a:lnTo>
                  <a:lnTo>
                    <a:pt x="652917" y="417621"/>
                  </a:lnTo>
                  <a:lnTo>
                    <a:pt x="684393" y="381984"/>
                  </a:lnTo>
                  <a:lnTo>
                    <a:pt x="713993" y="344987"/>
                  </a:lnTo>
                  <a:lnTo>
                    <a:pt x="741717" y="306628"/>
                  </a:lnTo>
                  <a:lnTo>
                    <a:pt x="767566" y="266908"/>
                  </a:lnTo>
                  <a:lnTo>
                    <a:pt x="791540" y="225826"/>
                  </a:lnTo>
                  <a:lnTo>
                    <a:pt x="813639" y="183383"/>
                  </a:lnTo>
                  <a:lnTo>
                    <a:pt x="833863" y="139579"/>
                  </a:lnTo>
                  <a:lnTo>
                    <a:pt x="852212" y="94414"/>
                  </a:lnTo>
                  <a:lnTo>
                    <a:pt x="868686" y="47887"/>
                  </a:lnTo>
                  <a:lnTo>
                    <a:pt x="883284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0218801" y="4932426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137655" y="5274690"/>
            <a:ext cx="1068070" cy="720090"/>
            <a:chOff x="6137655" y="5274690"/>
            <a:chExt cx="1068070" cy="720090"/>
          </a:xfrm>
        </p:grpSpPr>
        <p:sp>
          <p:nvSpPr>
            <p:cNvPr id="17" name="object 17"/>
            <p:cNvSpPr/>
            <p:nvPr/>
          </p:nvSpPr>
          <p:spPr>
            <a:xfrm>
              <a:off x="6147180" y="5284215"/>
              <a:ext cx="1049020" cy="701040"/>
            </a:xfrm>
            <a:custGeom>
              <a:avLst/>
              <a:gdLst/>
              <a:ahLst/>
              <a:cxnLst/>
              <a:rect l="l" t="t" r="r" b="b"/>
              <a:pathLst>
                <a:path w="1049020" h="701039">
                  <a:moveTo>
                    <a:pt x="67691" y="0"/>
                  </a:moveTo>
                  <a:lnTo>
                    <a:pt x="0" y="325615"/>
                  </a:lnTo>
                  <a:lnTo>
                    <a:pt x="107950" y="285750"/>
                  </a:lnTo>
                  <a:lnTo>
                    <a:pt x="136210" y="322606"/>
                  </a:lnTo>
                  <a:lnTo>
                    <a:pt x="165852" y="357748"/>
                  </a:lnTo>
                  <a:lnTo>
                    <a:pt x="196874" y="391175"/>
                  </a:lnTo>
                  <a:lnTo>
                    <a:pt x="229277" y="422887"/>
                  </a:lnTo>
                  <a:lnTo>
                    <a:pt x="263060" y="452885"/>
                  </a:lnTo>
                  <a:lnTo>
                    <a:pt x="298223" y="481167"/>
                  </a:lnTo>
                  <a:lnTo>
                    <a:pt x="334767" y="507735"/>
                  </a:lnTo>
                  <a:lnTo>
                    <a:pt x="372691" y="532588"/>
                  </a:lnTo>
                  <a:lnTo>
                    <a:pt x="411995" y="555727"/>
                  </a:lnTo>
                  <a:lnTo>
                    <a:pt x="452680" y="577150"/>
                  </a:lnTo>
                  <a:lnTo>
                    <a:pt x="494744" y="596858"/>
                  </a:lnTo>
                  <a:lnTo>
                    <a:pt x="538188" y="614852"/>
                  </a:lnTo>
                  <a:lnTo>
                    <a:pt x="583012" y="631130"/>
                  </a:lnTo>
                  <a:lnTo>
                    <a:pt x="629216" y="645693"/>
                  </a:lnTo>
                  <a:lnTo>
                    <a:pt x="676800" y="658542"/>
                  </a:lnTo>
                  <a:lnTo>
                    <a:pt x="725763" y="669675"/>
                  </a:lnTo>
                  <a:lnTo>
                    <a:pt x="776106" y="679093"/>
                  </a:lnTo>
                  <a:lnTo>
                    <a:pt x="827828" y="686796"/>
                  </a:lnTo>
                  <a:lnTo>
                    <a:pt x="880930" y="692783"/>
                  </a:lnTo>
                  <a:lnTo>
                    <a:pt x="935411" y="697056"/>
                  </a:lnTo>
                  <a:lnTo>
                    <a:pt x="991272" y="699613"/>
                  </a:lnTo>
                  <a:lnTo>
                    <a:pt x="1048512" y="700455"/>
                  </a:lnTo>
                  <a:lnTo>
                    <a:pt x="987356" y="691503"/>
                  </a:lnTo>
                  <a:lnTo>
                    <a:pt x="928440" y="681031"/>
                  </a:lnTo>
                  <a:lnTo>
                    <a:pt x="871762" y="669041"/>
                  </a:lnTo>
                  <a:lnTo>
                    <a:pt x="817323" y="655533"/>
                  </a:lnTo>
                  <a:lnTo>
                    <a:pt x="765123" y="640506"/>
                  </a:lnTo>
                  <a:lnTo>
                    <a:pt x="715162" y="623961"/>
                  </a:lnTo>
                  <a:lnTo>
                    <a:pt x="667441" y="605897"/>
                  </a:lnTo>
                  <a:lnTo>
                    <a:pt x="621960" y="586315"/>
                  </a:lnTo>
                  <a:lnTo>
                    <a:pt x="578719" y="565214"/>
                  </a:lnTo>
                  <a:lnTo>
                    <a:pt x="537717" y="542596"/>
                  </a:lnTo>
                  <a:lnTo>
                    <a:pt x="498956" y="518459"/>
                  </a:lnTo>
                  <a:lnTo>
                    <a:pt x="462436" y="492804"/>
                  </a:lnTo>
                  <a:lnTo>
                    <a:pt x="428156" y="465631"/>
                  </a:lnTo>
                  <a:lnTo>
                    <a:pt x="396117" y="436940"/>
                  </a:lnTo>
                  <a:lnTo>
                    <a:pt x="366319" y="406731"/>
                  </a:lnTo>
                  <a:lnTo>
                    <a:pt x="338762" y="375004"/>
                  </a:lnTo>
                  <a:lnTo>
                    <a:pt x="313447" y="341759"/>
                  </a:lnTo>
                  <a:lnTo>
                    <a:pt x="290373" y="306996"/>
                  </a:lnTo>
                  <a:lnTo>
                    <a:pt x="269541" y="270716"/>
                  </a:lnTo>
                  <a:lnTo>
                    <a:pt x="250952" y="232918"/>
                  </a:lnTo>
                  <a:lnTo>
                    <a:pt x="358901" y="192913"/>
                  </a:lnTo>
                  <a:lnTo>
                    <a:pt x="67691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47180" y="5284215"/>
              <a:ext cx="1049020" cy="701040"/>
            </a:xfrm>
            <a:custGeom>
              <a:avLst/>
              <a:gdLst/>
              <a:ahLst/>
              <a:cxnLst/>
              <a:rect l="l" t="t" r="r" b="b"/>
              <a:pathLst>
                <a:path w="1049020" h="701039">
                  <a:moveTo>
                    <a:pt x="1048512" y="700455"/>
                  </a:moveTo>
                  <a:lnTo>
                    <a:pt x="991272" y="699613"/>
                  </a:lnTo>
                  <a:lnTo>
                    <a:pt x="935411" y="697056"/>
                  </a:lnTo>
                  <a:lnTo>
                    <a:pt x="880930" y="692783"/>
                  </a:lnTo>
                  <a:lnTo>
                    <a:pt x="827828" y="686796"/>
                  </a:lnTo>
                  <a:lnTo>
                    <a:pt x="776106" y="679093"/>
                  </a:lnTo>
                  <a:lnTo>
                    <a:pt x="725763" y="669675"/>
                  </a:lnTo>
                  <a:lnTo>
                    <a:pt x="676800" y="658542"/>
                  </a:lnTo>
                  <a:lnTo>
                    <a:pt x="629216" y="645693"/>
                  </a:lnTo>
                  <a:lnTo>
                    <a:pt x="583012" y="631130"/>
                  </a:lnTo>
                  <a:lnTo>
                    <a:pt x="538188" y="614852"/>
                  </a:lnTo>
                  <a:lnTo>
                    <a:pt x="494744" y="596858"/>
                  </a:lnTo>
                  <a:lnTo>
                    <a:pt x="452680" y="577150"/>
                  </a:lnTo>
                  <a:lnTo>
                    <a:pt x="411995" y="555727"/>
                  </a:lnTo>
                  <a:lnTo>
                    <a:pt x="372691" y="532588"/>
                  </a:lnTo>
                  <a:lnTo>
                    <a:pt x="334767" y="507735"/>
                  </a:lnTo>
                  <a:lnTo>
                    <a:pt x="298223" y="481167"/>
                  </a:lnTo>
                  <a:lnTo>
                    <a:pt x="263060" y="452885"/>
                  </a:lnTo>
                  <a:lnTo>
                    <a:pt x="229277" y="422887"/>
                  </a:lnTo>
                  <a:lnTo>
                    <a:pt x="196874" y="391175"/>
                  </a:lnTo>
                  <a:lnTo>
                    <a:pt x="165852" y="357748"/>
                  </a:lnTo>
                  <a:lnTo>
                    <a:pt x="136210" y="322606"/>
                  </a:lnTo>
                  <a:lnTo>
                    <a:pt x="107950" y="285750"/>
                  </a:lnTo>
                  <a:lnTo>
                    <a:pt x="0" y="325615"/>
                  </a:lnTo>
                  <a:lnTo>
                    <a:pt x="67691" y="0"/>
                  </a:lnTo>
                  <a:lnTo>
                    <a:pt x="358901" y="192913"/>
                  </a:lnTo>
                  <a:lnTo>
                    <a:pt x="250952" y="232918"/>
                  </a:lnTo>
                  <a:lnTo>
                    <a:pt x="269541" y="270716"/>
                  </a:lnTo>
                  <a:lnTo>
                    <a:pt x="290373" y="306996"/>
                  </a:lnTo>
                  <a:lnTo>
                    <a:pt x="313447" y="341759"/>
                  </a:lnTo>
                  <a:lnTo>
                    <a:pt x="338762" y="375004"/>
                  </a:lnTo>
                  <a:lnTo>
                    <a:pt x="366319" y="406731"/>
                  </a:lnTo>
                  <a:lnTo>
                    <a:pt x="396117" y="436940"/>
                  </a:lnTo>
                  <a:lnTo>
                    <a:pt x="428156" y="465631"/>
                  </a:lnTo>
                  <a:lnTo>
                    <a:pt x="462436" y="492804"/>
                  </a:lnTo>
                  <a:lnTo>
                    <a:pt x="498956" y="518459"/>
                  </a:lnTo>
                  <a:lnTo>
                    <a:pt x="537717" y="542596"/>
                  </a:lnTo>
                  <a:lnTo>
                    <a:pt x="578719" y="565214"/>
                  </a:lnTo>
                  <a:lnTo>
                    <a:pt x="621960" y="586315"/>
                  </a:lnTo>
                  <a:lnTo>
                    <a:pt x="667441" y="605897"/>
                  </a:lnTo>
                  <a:lnTo>
                    <a:pt x="715162" y="623961"/>
                  </a:lnTo>
                  <a:lnTo>
                    <a:pt x="765123" y="640506"/>
                  </a:lnTo>
                  <a:lnTo>
                    <a:pt x="817323" y="655533"/>
                  </a:lnTo>
                  <a:lnTo>
                    <a:pt x="871762" y="669041"/>
                  </a:lnTo>
                  <a:lnTo>
                    <a:pt x="928440" y="681031"/>
                  </a:lnTo>
                  <a:lnTo>
                    <a:pt x="987356" y="691503"/>
                  </a:lnTo>
                  <a:lnTo>
                    <a:pt x="1048512" y="70045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273165" y="5071364"/>
            <a:ext cx="7175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670668" y="1865502"/>
            <a:ext cx="989330" cy="817880"/>
            <a:chOff x="9670668" y="1865502"/>
            <a:chExt cx="989330" cy="817880"/>
          </a:xfrm>
        </p:grpSpPr>
        <p:sp>
          <p:nvSpPr>
            <p:cNvPr id="21" name="object 21"/>
            <p:cNvSpPr/>
            <p:nvPr/>
          </p:nvSpPr>
          <p:spPr>
            <a:xfrm>
              <a:off x="9680193" y="1875027"/>
              <a:ext cx="970280" cy="798830"/>
            </a:xfrm>
            <a:custGeom>
              <a:avLst/>
              <a:gdLst/>
              <a:ahLst/>
              <a:cxnLst/>
              <a:rect l="l" t="t" r="r" b="b"/>
              <a:pathLst>
                <a:path w="970279" h="798830">
                  <a:moveTo>
                    <a:pt x="0" y="0"/>
                  </a:moveTo>
                  <a:lnTo>
                    <a:pt x="49047" y="10068"/>
                  </a:lnTo>
                  <a:lnTo>
                    <a:pt x="96914" y="22130"/>
                  </a:lnTo>
                  <a:lnTo>
                    <a:pt x="143598" y="36187"/>
                  </a:lnTo>
                  <a:lnTo>
                    <a:pt x="189101" y="52238"/>
                  </a:lnTo>
                  <a:lnTo>
                    <a:pt x="233422" y="70283"/>
                  </a:lnTo>
                  <a:lnTo>
                    <a:pt x="276562" y="90323"/>
                  </a:lnTo>
                  <a:lnTo>
                    <a:pt x="318520" y="112357"/>
                  </a:lnTo>
                  <a:lnTo>
                    <a:pt x="359297" y="136386"/>
                  </a:lnTo>
                  <a:lnTo>
                    <a:pt x="398893" y="162409"/>
                  </a:lnTo>
                  <a:lnTo>
                    <a:pt x="437308" y="190427"/>
                  </a:lnTo>
                  <a:lnTo>
                    <a:pt x="474542" y="220440"/>
                  </a:lnTo>
                  <a:lnTo>
                    <a:pt x="510594" y="252447"/>
                  </a:lnTo>
                  <a:lnTo>
                    <a:pt x="545466" y="286450"/>
                  </a:lnTo>
                  <a:lnTo>
                    <a:pt x="579157" y="322448"/>
                  </a:lnTo>
                  <a:lnTo>
                    <a:pt x="611667" y="360441"/>
                  </a:lnTo>
                  <a:lnTo>
                    <a:pt x="642997" y="400429"/>
                  </a:lnTo>
                  <a:lnTo>
                    <a:pt x="673146" y="442412"/>
                  </a:lnTo>
                  <a:lnTo>
                    <a:pt x="702115" y="486391"/>
                  </a:lnTo>
                  <a:lnTo>
                    <a:pt x="729903" y="532365"/>
                  </a:lnTo>
                  <a:lnTo>
                    <a:pt x="756511" y="580335"/>
                  </a:lnTo>
                  <a:lnTo>
                    <a:pt x="781938" y="630301"/>
                  </a:lnTo>
                  <a:lnTo>
                    <a:pt x="700277" y="671068"/>
                  </a:lnTo>
                  <a:lnTo>
                    <a:pt x="945514" y="798702"/>
                  </a:lnTo>
                  <a:lnTo>
                    <a:pt x="970152" y="536067"/>
                  </a:lnTo>
                  <a:lnTo>
                    <a:pt x="888491" y="576961"/>
                  </a:lnTo>
                  <a:lnTo>
                    <a:pt x="855851" y="528002"/>
                  </a:lnTo>
                  <a:lnTo>
                    <a:pt x="822666" y="481215"/>
                  </a:lnTo>
                  <a:lnTo>
                    <a:pt x="788936" y="436598"/>
                  </a:lnTo>
                  <a:lnTo>
                    <a:pt x="754662" y="394152"/>
                  </a:lnTo>
                  <a:lnTo>
                    <a:pt x="719843" y="353876"/>
                  </a:lnTo>
                  <a:lnTo>
                    <a:pt x="684480" y="315771"/>
                  </a:lnTo>
                  <a:lnTo>
                    <a:pt x="648572" y="279836"/>
                  </a:lnTo>
                  <a:lnTo>
                    <a:pt x="612120" y="246071"/>
                  </a:lnTo>
                  <a:lnTo>
                    <a:pt x="575124" y="214477"/>
                  </a:lnTo>
                  <a:lnTo>
                    <a:pt x="537583" y="185053"/>
                  </a:lnTo>
                  <a:lnTo>
                    <a:pt x="499497" y="157799"/>
                  </a:lnTo>
                  <a:lnTo>
                    <a:pt x="460867" y="132715"/>
                  </a:lnTo>
                  <a:lnTo>
                    <a:pt x="421692" y="109801"/>
                  </a:lnTo>
                  <a:lnTo>
                    <a:pt x="381973" y="89057"/>
                  </a:lnTo>
                  <a:lnTo>
                    <a:pt x="341710" y="70483"/>
                  </a:lnTo>
                  <a:lnTo>
                    <a:pt x="300902" y="54079"/>
                  </a:lnTo>
                  <a:lnTo>
                    <a:pt x="259549" y="39845"/>
                  </a:lnTo>
                  <a:lnTo>
                    <a:pt x="217652" y="27780"/>
                  </a:lnTo>
                  <a:lnTo>
                    <a:pt x="175211" y="17885"/>
                  </a:lnTo>
                  <a:lnTo>
                    <a:pt x="132225" y="10159"/>
                  </a:lnTo>
                  <a:lnTo>
                    <a:pt x="88694" y="4603"/>
                  </a:lnTo>
                  <a:lnTo>
                    <a:pt x="44619" y="1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8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80193" y="1875027"/>
              <a:ext cx="970280" cy="798830"/>
            </a:xfrm>
            <a:custGeom>
              <a:avLst/>
              <a:gdLst/>
              <a:ahLst/>
              <a:cxnLst/>
              <a:rect l="l" t="t" r="r" b="b"/>
              <a:pathLst>
                <a:path w="970279" h="798830">
                  <a:moveTo>
                    <a:pt x="0" y="0"/>
                  </a:moveTo>
                  <a:lnTo>
                    <a:pt x="44619" y="1217"/>
                  </a:lnTo>
                  <a:lnTo>
                    <a:pt x="88694" y="4603"/>
                  </a:lnTo>
                  <a:lnTo>
                    <a:pt x="132225" y="10159"/>
                  </a:lnTo>
                  <a:lnTo>
                    <a:pt x="175211" y="17885"/>
                  </a:lnTo>
                  <a:lnTo>
                    <a:pt x="217652" y="27780"/>
                  </a:lnTo>
                  <a:lnTo>
                    <a:pt x="259549" y="39845"/>
                  </a:lnTo>
                  <a:lnTo>
                    <a:pt x="300902" y="54079"/>
                  </a:lnTo>
                  <a:lnTo>
                    <a:pt x="341710" y="70483"/>
                  </a:lnTo>
                  <a:lnTo>
                    <a:pt x="381973" y="89057"/>
                  </a:lnTo>
                  <a:lnTo>
                    <a:pt x="421692" y="109801"/>
                  </a:lnTo>
                  <a:lnTo>
                    <a:pt x="460867" y="132715"/>
                  </a:lnTo>
                  <a:lnTo>
                    <a:pt x="499497" y="157799"/>
                  </a:lnTo>
                  <a:lnTo>
                    <a:pt x="537583" y="185053"/>
                  </a:lnTo>
                  <a:lnTo>
                    <a:pt x="575124" y="214477"/>
                  </a:lnTo>
                  <a:lnTo>
                    <a:pt x="612120" y="246071"/>
                  </a:lnTo>
                  <a:lnTo>
                    <a:pt x="648572" y="279836"/>
                  </a:lnTo>
                  <a:lnTo>
                    <a:pt x="684480" y="315771"/>
                  </a:lnTo>
                  <a:lnTo>
                    <a:pt x="719843" y="353876"/>
                  </a:lnTo>
                  <a:lnTo>
                    <a:pt x="754662" y="394152"/>
                  </a:lnTo>
                  <a:lnTo>
                    <a:pt x="788936" y="436598"/>
                  </a:lnTo>
                  <a:lnTo>
                    <a:pt x="822666" y="481215"/>
                  </a:lnTo>
                  <a:lnTo>
                    <a:pt x="855851" y="528002"/>
                  </a:lnTo>
                  <a:lnTo>
                    <a:pt x="888491" y="576961"/>
                  </a:lnTo>
                  <a:lnTo>
                    <a:pt x="970152" y="536067"/>
                  </a:lnTo>
                  <a:lnTo>
                    <a:pt x="945514" y="798702"/>
                  </a:lnTo>
                  <a:lnTo>
                    <a:pt x="700277" y="671068"/>
                  </a:lnTo>
                  <a:lnTo>
                    <a:pt x="781938" y="630301"/>
                  </a:lnTo>
                  <a:lnTo>
                    <a:pt x="756511" y="580335"/>
                  </a:lnTo>
                  <a:lnTo>
                    <a:pt x="729903" y="532365"/>
                  </a:lnTo>
                  <a:lnTo>
                    <a:pt x="702115" y="486391"/>
                  </a:lnTo>
                  <a:lnTo>
                    <a:pt x="673146" y="442412"/>
                  </a:lnTo>
                  <a:lnTo>
                    <a:pt x="642997" y="400429"/>
                  </a:lnTo>
                  <a:lnTo>
                    <a:pt x="611667" y="360441"/>
                  </a:lnTo>
                  <a:lnTo>
                    <a:pt x="579157" y="322448"/>
                  </a:lnTo>
                  <a:lnTo>
                    <a:pt x="545466" y="286450"/>
                  </a:lnTo>
                  <a:lnTo>
                    <a:pt x="510594" y="252447"/>
                  </a:lnTo>
                  <a:lnTo>
                    <a:pt x="474542" y="220440"/>
                  </a:lnTo>
                  <a:lnTo>
                    <a:pt x="437308" y="190427"/>
                  </a:lnTo>
                  <a:lnTo>
                    <a:pt x="398893" y="162409"/>
                  </a:lnTo>
                  <a:lnTo>
                    <a:pt x="359297" y="136386"/>
                  </a:lnTo>
                  <a:lnTo>
                    <a:pt x="318520" y="112357"/>
                  </a:lnTo>
                  <a:lnTo>
                    <a:pt x="276562" y="90323"/>
                  </a:lnTo>
                  <a:lnTo>
                    <a:pt x="233422" y="70283"/>
                  </a:lnTo>
                  <a:lnTo>
                    <a:pt x="189101" y="52238"/>
                  </a:lnTo>
                  <a:lnTo>
                    <a:pt x="143598" y="36187"/>
                  </a:lnTo>
                  <a:lnTo>
                    <a:pt x="96914" y="22130"/>
                  </a:lnTo>
                  <a:lnTo>
                    <a:pt x="49047" y="1006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844278" y="1673732"/>
            <a:ext cx="717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5" dirty="0">
                <a:latin typeface="Cambria"/>
                <a:cs typeface="Cambria"/>
              </a:rPr>
              <a:t>B</a:t>
            </a:r>
            <a:endParaRPr sz="500">
              <a:latin typeface="Cambria"/>
              <a:cs typeface="Cambri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88580" y="3491484"/>
            <a:ext cx="1799844" cy="66141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0687811" y="6442815"/>
            <a:ext cx="154305" cy="1943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mbria"/>
                <a:cs typeface="Cambria"/>
              </a:rPr>
              <a:t>6</a:t>
            </a:fld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3192" y="454913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80" dirty="0">
                <a:latin typeface="Cambria"/>
                <a:cs typeface="Cambria"/>
              </a:rPr>
              <a:t>Insights-Data</a:t>
            </a:r>
            <a:r>
              <a:rPr sz="4000" b="1" spc="155" dirty="0">
                <a:latin typeface="Cambria"/>
                <a:cs typeface="Cambria"/>
              </a:rPr>
              <a:t> </a:t>
            </a:r>
            <a:r>
              <a:rPr sz="4000" b="1" spc="90" dirty="0">
                <a:latin typeface="Cambria"/>
                <a:cs typeface="Cambria"/>
              </a:rPr>
              <a:t>Cleaning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87811" y="6442815"/>
            <a:ext cx="154305" cy="1943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mbria"/>
                <a:cs typeface="Cambria"/>
              </a:rPr>
              <a:t>7</a:t>
            </a:fld>
            <a:endParaRPr sz="11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4733" y="1438402"/>
            <a:ext cx="4971415" cy="47726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15"/>
              </a:spcBef>
            </a:pP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cleaning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first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most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important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task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execute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before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proceeding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any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kind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Analysis,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project,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raw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dataset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had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122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307512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rows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a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few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columns,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rest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it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had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50000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rows,</a:t>
            </a:r>
            <a:r>
              <a:rPr sz="1800" spc="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45" dirty="0">
                <a:solidFill>
                  <a:srgbClr val="FFFFFF"/>
                </a:solidFill>
                <a:latin typeface="Cambria"/>
                <a:cs typeface="Cambria"/>
              </a:rPr>
              <a:t>I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had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Cambria"/>
                <a:cs typeface="Cambria"/>
              </a:rPr>
              <a:t>remove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Cambria"/>
                <a:cs typeface="Cambria"/>
              </a:rPr>
              <a:t>rows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above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50000</a:t>
            </a:r>
            <a:r>
              <a:rPr sz="180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that</a:t>
            </a:r>
            <a:r>
              <a:rPr sz="1800" spc="1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extra</a:t>
            </a: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a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few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then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deletion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18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E8EAEC"/>
                </a:solidFill>
                <a:latin typeface="Cambria"/>
                <a:cs typeface="Cambria"/>
              </a:rPr>
              <a:t>unnecessary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columns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and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dealing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missing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values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5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executed,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this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was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20" dirty="0">
                <a:solidFill>
                  <a:srgbClr val="FFFFFF"/>
                </a:solidFill>
                <a:latin typeface="Cambria"/>
                <a:cs typeface="Cambria"/>
              </a:rPr>
              <a:t>done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three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steps,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50">
              <a:latin typeface="Cambria"/>
              <a:cs typeface="Cambria"/>
            </a:endParaRPr>
          </a:p>
          <a:p>
            <a:pPr marL="239395" indent="-227329">
              <a:lnSpc>
                <a:spcPts val="2050"/>
              </a:lnSpc>
              <a:buSzPct val="88888"/>
              <a:buAutoNum type="arabicPeriod"/>
              <a:tabLst>
                <a:tab pos="240029" algn="l"/>
              </a:tabLst>
            </a:pP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Identifying</a:t>
            </a:r>
            <a:r>
              <a:rPr sz="1800" spc="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missing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r>
              <a:rPr sz="1800" spc="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ts val="2050"/>
              </a:lnSpc>
            </a:pPr>
            <a:r>
              <a:rPr sz="1800" spc="75" dirty="0">
                <a:solidFill>
                  <a:srgbClr val="FFFFFF"/>
                </a:solidFill>
                <a:latin typeface="Cambria"/>
                <a:cs typeface="Cambria"/>
              </a:rPr>
              <a:t>dataset.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Cambria"/>
              <a:cs typeface="Cambria"/>
            </a:endParaRPr>
          </a:p>
          <a:p>
            <a:pPr marL="12700" marR="88265">
              <a:lnSpc>
                <a:spcPts val="1939"/>
              </a:lnSpc>
              <a:buAutoNum type="arabicPeriod" startAt="2"/>
              <a:tabLst>
                <a:tab pos="267335" algn="l"/>
              </a:tabLst>
            </a:pP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Deleting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mbria"/>
                <a:cs typeface="Cambria"/>
              </a:rPr>
              <a:t>&gt;30%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null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values </a:t>
            </a:r>
            <a:r>
              <a:rPr sz="1800" spc="-3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unnecessary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mbria"/>
                <a:cs typeface="Cambria"/>
              </a:rPr>
              <a:t>columns.</a:t>
            </a:r>
            <a:endParaRPr sz="1800">
              <a:latin typeface="Cambria"/>
              <a:cs typeface="Cambria"/>
            </a:endParaRPr>
          </a:p>
          <a:p>
            <a:pPr marL="266700" indent="-254635">
              <a:lnSpc>
                <a:spcPts val="2055"/>
              </a:lnSpc>
              <a:spcBef>
                <a:spcPts val="1700"/>
              </a:spcBef>
              <a:buAutoNum type="arabicPeriod" startAt="2"/>
              <a:tabLst>
                <a:tab pos="267335" algn="l"/>
              </a:tabLst>
            </a:pPr>
            <a:r>
              <a:rPr sz="1800" spc="125" dirty="0">
                <a:solidFill>
                  <a:srgbClr val="FFFFFF"/>
                </a:solidFill>
                <a:latin typeface="Cambria"/>
                <a:cs typeface="Cambria"/>
              </a:rPr>
              <a:t>By</a:t>
            </a: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 Imputing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mbria"/>
                <a:cs typeface="Cambria"/>
              </a:rPr>
              <a:t>numerical </a:t>
            </a:r>
            <a:r>
              <a:rPr sz="1800" spc="55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ts val="2055"/>
              </a:lnSpc>
            </a:pPr>
            <a:r>
              <a:rPr sz="1800" spc="65" dirty="0">
                <a:solidFill>
                  <a:srgbClr val="FFFFFF"/>
                </a:solidFill>
                <a:latin typeface="Cambria"/>
                <a:cs typeface="Cambria"/>
              </a:rPr>
              <a:t>median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method(For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30" dirty="0">
                <a:solidFill>
                  <a:srgbClr val="FFFFFF"/>
                </a:solidFill>
                <a:latin typeface="Cambria"/>
                <a:cs typeface="Cambria"/>
              </a:rPr>
              <a:t>columns&lt;30%</a:t>
            </a:r>
            <a:r>
              <a:rPr sz="1800" spc="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mbria"/>
                <a:cs typeface="Cambria"/>
              </a:rPr>
              <a:t>null </a:t>
            </a:r>
            <a:r>
              <a:rPr sz="1800" spc="45" dirty="0">
                <a:solidFill>
                  <a:srgbClr val="FFFFFF"/>
                </a:solidFill>
                <a:latin typeface="Cambria"/>
                <a:cs typeface="Cambria"/>
              </a:rPr>
              <a:t>values)</a:t>
            </a:r>
            <a:endParaRPr sz="18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4104" y="1596644"/>
            <a:ext cx="5015230" cy="435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8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1800" spc="40" dirty="0">
                <a:solidFill>
                  <a:srgbClr val="FFFFFF"/>
                </a:solidFill>
                <a:latin typeface="Cambria"/>
                <a:cs typeface="Cambria"/>
              </a:rPr>
              <a:t>deleted</a:t>
            </a:r>
            <a:r>
              <a:rPr sz="1800" spc="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8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800" spc="50" dirty="0">
                <a:solidFill>
                  <a:srgbClr val="FFFFFF"/>
                </a:solidFill>
                <a:latin typeface="Cambria"/>
                <a:cs typeface="Cambria"/>
              </a:rPr>
              <a:t>are: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50">
              <a:latin typeface="Cambria"/>
              <a:cs typeface="Cambria"/>
            </a:endParaRPr>
          </a:p>
          <a:p>
            <a:pPr marL="355600" marR="365760" indent="-342900">
              <a:lnSpc>
                <a:spcPts val="151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180" dirty="0">
                <a:solidFill>
                  <a:srgbClr val="FFFFFF"/>
                </a:solidFill>
                <a:latin typeface="Cambria"/>
                <a:cs typeface="Cambria"/>
              </a:rPr>
              <a:t>FLAG</a:t>
            </a:r>
            <a:r>
              <a:rPr sz="1400" spc="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95" dirty="0">
                <a:solidFill>
                  <a:srgbClr val="FFFFFF"/>
                </a:solidFill>
                <a:latin typeface="Cambria"/>
                <a:cs typeface="Cambria"/>
              </a:rPr>
              <a:t>MOBIL(Since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mbria"/>
                <a:cs typeface="Cambria"/>
              </a:rPr>
              <a:t>only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0" dirty="0">
                <a:solidFill>
                  <a:srgbClr val="FFFFFF"/>
                </a:solidFill>
                <a:latin typeface="Cambria"/>
                <a:cs typeface="Cambria"/>
              </a:rPr>
              <a:t>one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mbria"/>
                <a:cs typeface="Cambria"/>
              </a:rPr>
              <a:t>1</a:t>
            </a:r>
            <a:r>
              <a:rPr sz="14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mbria"/>
                <a:cs typeface="Cambria"/>
              </a:rPr>
              <a:t>0</a:t>
            </a:r>
            <a:r>
              <a:rPr sz="14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value </a:t>
            </a:r>
            <a:r>
              <a:rPr sz="1400" spc="6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1400" spc="70" dirty="0">
                <a:solidFill>
                  <a:srgbClr val="FFFFFF"/>
                </a:solidFill>
                <a:latin typeface="Cambria"/>
                <a:cs typeface="Cambria"/>
              </a:rPr>
              <a:t> all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mbria"/>
                <a:cs typeface="Cambria"/>
              </a:rPr>
              <a:t>1 </a:t>
            </a:r>
            <a:r>
              <a:rPr sz="1400" spc="-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mbria"/>
                <a:cs typeface="Cambria"/>
              </a:rPr>
              <a:t>value).</a:t>
            </a:r>
            <a:endParaRPr sz="1400">
              <a:latin typeface="Cambria"/>
              <a:cs typeface="Cambria"/>
            </a:endParaRPr>
          </a:p>
          <a:p>
            <a:pPr marL="208915" indent="-196850">
              <a:lnSpc>
                <a:spcPts val="1595"/>
              </a:lnSpc>
              <a:spcBef>
                <a:spcPts val="1325"/>
              </a:spcBef>
              <a:buAutoNum type="arabicPeriod"/>
              <a:tabLst>
                <a:tab pos="209550" algn="l"/>
              </a:tabLst>
            </a:pP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From </a:t>
            </a:r>
            <a:r>
              <a:rPr sz="1400" spc="185" dirty="0">
                <a:solidFill>
                  <a:srgbClr val="FFFFFF"/>
                </a:solidFill>
                <a:latin typeface="Cambria"/>
                <a:cs typeface="Cambria"/>
              </a:rPr>
              <a:t>FLAG</a:t>
            </a: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80" dirty="0">
                <a:solidFill>
                  <a:srgbClr val="FFFFFF"/>
                </a:solidFill>
                <a:latin typeface="Cambria"/>
                <a:cs typeface="Cambria"/>
              </a:rPr>
              <a:t>DOCUMENT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4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85" dirty="0">
                <a:solidFill>
                  <a:srgbClr val="FFFFFF"/>
                </a:solidFill>
                <a:latin typeface="Cambria"/>
                <a:cs typeface="Cambria"/>
              </a:rPr>
              <a:t>FLAG</a:t>
            </a: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80" dirty="0">
                <a:solidFill>
                  <a:srgbClr val="FFFFFF"/>
                </a:solidFill>
                <a:latin typeface="Cambria"/>
                <a:cs typeface="Cambria"/>
              </a:rPr>
              <a:t>DOCUMENT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595"/>
              </a:lnSpc>
            </a:pPr>
            <a:r>
              <a:rPr sz="1400" spc="10" dirty="0">
                <a:solidFill>
                  <a:srgbClr val="FFFFFF"/>
                </a:solidFill>
                <a:latin typeface="Cambria"/>
                <a:cs typeface="Cambria"/>
              </a:rPr>
              <a:t>21(since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mbria"/>
                <a:cs typeface="Cambria"/>
              </a:rPr>
              <a:t>these</a:t>
            </a:r>
            <a:r>
              <a:rPr sz="14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mbria"/>
                <a:cs typeface="Cambria"/>
              </a:rPr>
              <a:t>columns</a:t>
            </a:r>
            <a:r>
              <a:rPr sz="14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sz="14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45" dirty="0">
                <a:solidFill>
                  <a:srgbClr val="FFFFFF"/>
                </a:solidFill>
                <a:latin typeface="Cambria"/>
                <a:cs typeface="Cambria"/>
              </a:rPr>
              <a:t>unnecessary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1400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4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mbria"/>
                <a:cs typeface="Cambria"/>
              </a:rPr>
              <a:t>analyses).</a:t>
            </a:r>
            <a:endParaRPr sz="1400">
              <a:latin typeface="Cambria"/>
              <a:cs typeface="Cambria"/>
            </a:endParaRPr>
          </a:p>
          <a:p>
            <a:pPr marL="12700" marR="5080">
              <a:lnSpc>
                <a:spcPct val="180000"/>
              </a:lnSpc>
              <a:buAutoNum type="arabicPeriod" startAt="3"/>
              <a:tabLst>
                <a:tab pos="209550" algn="l"/>
              </a:tabLst>
            </a:pPr>
            <a:r>
              <a:rPr sz="1400" spc="70" dirty="0">
                <a:solidFill>
                  <a:srgbClr val="FFFFFF"/>
                </a:solidFill>
                <a:latin typeface="Cambria"/>
                <a:cs typeface="Cambria"/>
              </a:rPr>
              <a:t>Median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 values</a:t>
            </a:r>
            <a:r>
              <a:rPr sz="14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20" dirty="0">
                <a:solidFill>
                  <a:srgbClr val="FFFFFF"/>
                </a:solidFill>
                <a:latin typeface="Cambria"/>
                <a:cs typeface="Cambria"/>
              </a:rPr>
              <a:t>were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put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60" dirty="0">
                <a:solidFill>
                  <a:srgbClr val="FFFFFF"/>
                </a:solidFill>
                <a:latin typeface="Cambria"/>
                <a:cs typeface="Cambria"/>
              </a:rPr>
              <a:t>blank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mbria"/>
                <a:cs typeface="Cambria"/>
              </a:rPr>
              <a:t>cells</a:t>
            </a:r>
            <a:r>
              <a:rPr sz="14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4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features, </a:t>
            </a:r>
            <a:r>
              <a:rPr sz="1400" spc="-2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EXT_SOURCE_3,</a:t>
            </a:r>
            <a:endParaRPr sz="1400">
              <a:latin typeface="Cambria"/>
              <a:cs typeface="Cambria"/>
            </a:endParaRPr>
          </a:p>
          <a:p>
            <a:pPr marL="12700">
              <a:lnSpc>
                <a:spcPts val="1430"/>
              </a:lnSpc>
            </a:pPr>
            <a:r>
              <a:rPr sz="1400" spc="165" dirty="0">
                <a:solidFill>
                  <a:srgbClr val="FFFFFF"/>
                </a:solidFill>
                <a:latin typeface="Cambria"/>
                <a:cs typeface="Cambria"/>
              </a:rPr>
              <a:t>AMT_REQ_CREDIT_BUREAU_HOUR,</a:t>
            </a:r>
            <a:endParaRPr sz="1400">
              <a:latin typeface="Cambria"/>
              <a:cs typeface="Cambria"/>
            </a:endParaRPr>
          </a:p>
          <a:p>
            <a:pPr marL="12700" marR="1689735">
              <a:lnSpc>
                <a:spcPct val="90000"/>
              </a:lnSpc>
              <a:spcBef>
                <a:spcPts val="85"/>
              </a:spcBef>
            </a:pPr>
            <a:r>
              <a:rPr sz="1400" spc="150" dirty="0">
                <a:solidFill>
                  <a:srgbClr val="FFFFFF"/>
                </a:solidFill>
                <a:latin typeface="Cambria"/>
                <a:cs typeface="Cambria"/>
              </a:rPr>
              <a:t>AMT_REQ_CREDIT_BUREAU_DAY, </a:t>
            </a: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00" spc="170" dirty="0">
                <a:solidFill>
                  <a:srgbClr val="FFFFFF"/>
                </a:solidFill>
                <a:latin typeface="Cambria"/>
                <a:cs typeface="Cambria"/>
              </a:rPr>
              <a:t>M</a:t>
            </a:r>
            <a:r>
              <a:rPr sz="1400" spc="140" dirty="0">
                <a:solidFill>
                  <a:srgbClr val="FFFFFF"/>
                </a:solidFill>
                <a:latin typeface="Cambria"/>
                <a:cs typeface="Cambria"/>
              </a:rPr>
              <a:t>T_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14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400" spc="180" dirty="0">
                <a:solidFill>
                  <a:srgbClr val="FFFFFF"/>
                </a:solidFill>
                <a:latin typeface="Cambria"/>
                <a:cs typeface="Cambria"/>
              </a:rPr>
              <a:t>Q_</a:t>
            </a:r>
            <a:r>
              <a:rPr sz="1400" spc="215" dirty="0">
                <a:solidFill>
                  <a:srgbClr val="FFFFFF"/>
                </a:solidFill>
                <a:latin typeface="Cambria"/>
                <a:cs typeface="Cambria"/>
              </a:rPr>
              <a:t>C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14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400" spc="140" dirty="0">
                <a:solidFill>
                  <a:srgbClr val="FFFFFF"/>
                </a:solidFill>
                <a:latin typeface="Cambria"/>
                <a:cs typeface="Cambria"/>
              </a:rPr>
              <a:t>DIT_</a:t>
            </a:r>
            <a:r>
              <a:rPr sz="1400" spc="145" dirty="0">
                <a:solidFill>
                  <a:srgbClr val="FFFFFF"/>
                </a:solidFill>
                <a:latin typeface="Cambria"/>
                <a:cs typeface="Cambria"/>
              </a:rPr>
              <a:t>B</a:t>
            </a:r>
            <a:r>
              <a:rPr sz="1400" spc="229" dirty="0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R</a:t>
            </a:r>
            <a:r>
              <a:rPr sz="1400" spc="195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A</a:t>
            </a:r>
            <a:r>
              <a:rPr sz="1400" spc="229" dirty="0">
                <a:solidFill>
                  <a:srgbClr val="FFFFFF"/>
                </a:solidFill>
                <a:latin typeface="Cambria"/>
                <a:cs typeface="Cambria"/>
              </a:rPr>
              <a:t>U</a:t>
            </a:r>
            <a:r>
              <a:rPr sz="1400" spc="180" dirty="0">
                <a:solidFill>
                  <a:srgbClr val="FFFFFF"/>
                </a:solidFill>
                <a:latin typeface="Cambria"/>
                <a:cs typeface="Cambria"/>
              </a:rPr>
              <a:t>_WE</a:t>
            </a:r>
            <a:r>
              <a:rPr sz="1400" spc="130" dirty="0">
                <a:solidFill>
                  <a:srgbClr val="FFFFFF"/>
                </a:solidFill>
                <a:latin typeface="Cambria"/>
                <a:cs typeface="Cambria"/>
              </a:rPr>
              <a:t>E</a:t>
            </a:r>
            <a:r>
              <a:rPr sz="1400" spc="114" dirty="0">
                <a:solidFill>
                  <a:srgbClr val="FFFFFF"/>
                </a:solidFill>
                <a:latin typeface="Cambria"/>
                <a:cs typeface="Cambria"/>
              </a:rPr>
              <a:t>K,  </a:t>
            </a:r>
            <a:r>
              <a:rPr sz="1400" spc="165" dirty="0">
                <a:solidFill>
                  <a:srgbClr val="FFFFFF"/>
                </a:solidFill>
                <a:latin typeface="Cambria"/>
                <a:cs typeface="Cambria"/>
              </a:rPr>
              <a:t>AMT_REQ_CREDIT_BUREAU_MON, </a:t>
            </a:r>
            <a:r>
              <a:rPr sz="1400" spc="1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55" dirty="0">
                <a:solidFill>
                  <a:srgbClr val="FFFFFF"/>
                </a:solidFill>
                <a:latin typeface="Cambria"/>
                <a:cs typeface="Cambria"/>
              </a:rPr>
              <a:t>AMT_REQ_CREDIT_BUREAU_QRT, </a:t>
            </a:r>
            <a:r>
              <a:rPr sz="1400" spc="1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165" dirty="0">
                <a:solidFill>
                  <a:srgbClr val="FFFFFF"/>
                </a:solidFill>
                <a:latin typeface="Cambria"/>
                <a:cs typeface="Cambria"/>
              </a:rPr>
              <a:t>AMT_REQ_CREDIT_BUREAU_YEAR</a:t>
            </a:r>
            <a:endParaRPr sz="14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400" spc="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mbria"/>
                <a:cs typeface="Cambria"/>
              </a:rPr>
              <a:t>formula </a:t>
            </a:r>
            <a:r>
              <a:rPr sz="1400" spc="40" dirty="0">
                <a:solidFill>
                  <a:srgbClr val="FFFFFF"/>
                </a:solidFill>
                <a:latin typeface="Cambria"/>
                <a:cs typeface="Cambria"/>
              </a:rPr>
              <a:t>used</a:t>
            </a:r>
            <a:r>
              <a:rPr sz="1400" spc="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1400" spc="7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Cambria"/>
                <a:cs typeface="Cambria"/>
              </a:rPr>
              <a:t>computing</a:t>
            </a:r>
            <a:r>
              <a:rPr sz="14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5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1400" spc="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400" spc="50" dirty="0">
                <a:solidFill>
                  <a:srgbClr val="FFFFFF"/>
                </a:solidFill>
                <a:latin typeface="Cambria"/>
                <a:cs typeface="Cambria"/>
              </a:rPr>
              <a:t>median:</a:t>
            </a:r>
            <a:endParaRPr sz="1400">
              <a:latin typeface="Cambria"/>
              <a:cs typeface="Cambria"/>
            </a:endParaRPr>
          </a:p>
          <a:p>
            <a:pPr marL="12700" marR="45720" indent="48260">
              <a:lnSpc>
                <a:spcPts val="1320"/>
              </a:lnSpc>
              <a:spcBef>
                <a:spcPts val="180"/>
              </a:spcBef>
            </a:pPr>
            <a:r>
              <a:rPr sz="1200" i="1" spc="-5" dirty="0">
                <a:solidFill>
                  <a:srgbClr val="FFFFFF"/>
                </a:solidFill>
                <a:latin typeface="Arial"/>
                <a:cs typeface="Arial"/>
              </a:rPr>
              <a:t>=IF(ISBLANK(Reference</a:t>
            </a:r>
            <a:r>
              <a:rPr sz="12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FFFFFF"/>
                </a:solidFill>
                <a:latin typeface="Arial"/>
                <a:cs typeface="Arial"/>
              </a:rPr>
              <a:t>cell),</a:t>
            </a:r>
            <a:r>
              <a:rPr sz="1200" i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FFFFFF"/>
                </a:solidFill>
                <a:latin typeface="Arial"/>
                <a:cs typeface="Arial"/>
              </a:rPr>
              <a:t>MEDIAN(Reference</a:t>
            </a:r>
            <a:r>
              <a:rPr sz="1200" i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FFFFFF"/>
                </a:solidFill>
                <a:latin typeface="Arial"/>
                <a:cs typeface="Arial"/>
              </a:rPr>
              <a:t>cell</a:t>
            </a:r>
            <a:r>
              <a:rPr sz="1200" i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FFFFFF"/>
                </a:solidFill>
                <a:latin typeface="Arial"/>
                <a:cs typeface="Arial"/>
              </a:rPr>
              <a:t>range),</a:t>
            </a:r>
            <a:r>
              <a:rPr sz="12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dirty="0">
                <a:solidFill>
                  <a:srgbClr val="FFFFFF"/>
                </a:solidFill>
                <a:latin typeface="Arial"/>
                <a:cs typeface="Arial"/>
              </a:rPr>
              <a:t>reference </a:t>
            </a:r>
            <a:r>
              <a:rPr sz="1200" i="1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i="1" spc="-5" dirty="0">
                <a:solidFill>
                  <a:srgbClr val="FFFFFF"/>
                </a:solidFill>
                <a:latin typeface="Arial"/>
                <a:cs typeface="Arial"/>
              </a:rPr>
              <a:t>cell)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1" cy="68579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To</a:t>
            </a:r>
            <a:r>
              <a:rPr spc="155" dirty="0"/>
              <a:t> </a:t>
            </a:r>
            <a:r>
              <a:rPr spc="-75" dirty="0"/>
              <a:t>go</a:t>
            </a:r>
            <a:r>
              <a:rPr spc="140" dirty="0"/>
              <a:t> </a:t>
            </a:r>
            <a:r>
              <a:rPr spc="-65" dirty="0"/>
              <a:t>to</a:t>
            </a:r>
            <a:r>
              <a:rPr spc="145" dirty="0"/>
              <a:t> </a:t>
            </a:r>
            <a:r>
              <a:rPr spc="5" dirty="0"/>
              <a:t>the</a:t>
            </a:r>
            <a:r>
              <a:rPr spc="155" dirty="0"/>
              <a:t> </a:t>
            </a:r>
            <a:r>
              <a:rPr spc="60" dirty="0"/>
              <a:t>Excel</a:t>
            </a:r>
            <a:r>
              <a:rPr spc="140" dirty="0"/>
              <a:t> </a:t>
            </a:r>
            <a:r>
              <a:rPr spc="-25" dirty="0"/>
              <a:t>worksheet,</a:t>
            </a:r>
            <a:r>
              <a:rPr spc="120" dirty="0"/>
              <a:t> </a:t>
            </a:r>
            <a:r>
              <a:rPr spc="-20" dirty="0"/>
              <a:t>please</a:t>
            </a:r>
            <a:r>
              <a:rPr spc="140" dirty="0"/>
              <a:t> </a:t>
            </a:r>
            <a:r>
              <a:rPr spc="-25" dirty="0"/>
              <a:t>click</a:t>
            </a:r>
            <a:r>
              <a:rPr spc="165" dirty="0"/>
              <a:t> </a:t>
            </a:r>
            <a:r>
              <a:rPr spc="-35" dirty="0"/>
              <a:t>here: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87811" y="6442815"/>
            <a:ext cx="154305" cy="1943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z="1100" dirty="0">
                <a:solidFill>
                  <a:srgbClr val="FFFFFF"/>
                </a:solidFill>
                <a:latin typeface="Cambria"/>
                <a:cs typeface="Cambria"/>
              </a:rPr>
              <a:t>8</a:t>
            </a:fld>
            <a:endParaRPr sz="110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81048" y="2917152"/>
            <a:ext cx="9304655" cy="34819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435"/>
              </a:lnSpc>
              <a:spcBef>
                <a:spcPts val="114"/>
              </a:spcBef>
            </a:pPr>
            <a:r>
              <a:rPr lang="en-IN" sz="2300" dirty="0">
                <a:latin typeface="Cambria"/>
                <a:cs typeface="Cambria"/>
                <a:hlinkClick r:id="rId3"/>
              </a:rPr>
              <a:t>https://docs.google.com/spreadsheets/d/1ZbY5XM3K6HLLmv2kbUW9x9KG20gsElt3/edit?usp=sharing&amp;ouid=111775799564275591184&amp;rtpof=true&amp;sd=true</a:t>
            </a:r>
            <a:r>
              <a:rPr lang="en-IN" sz="2300" dirty="0">
                <a:latin typeface="Cambria"/>
                <a:cs typeface="Cambria"/>
              </a:rPr>
              <a:t> </a:t>
            </a:r>
          </a:p>
          <a:p>
            <a:pPr marL="12700">
              <a:lnSpc>
                <a:spcPts val="2435"/>
              </a:lnSpc>
              <a:spcBef>
                <a:spcPts val="114"/>
              </a:spcBef>
            </a:pPr>
            <a:endParaRPr lang="en-IN" sz="2300" dirty="0">
              <a:latin typeface="Cambria"/>
              <a:cs typeface="Cambria"/>
            </a:endParaRPr>
          </a:p>
          <a:p>
            <a:pPr marL="12700">
              <a:lnSpc>
                <a:spcPts val="2435"/>
              </a:lnSpc>
              <a:spcBef>
                <a:spcPts val="114"/>
              </a:spcBef>
            </a:pPr>
            <a:endParaRPr lang="en-IN" sz="2300" dirty="0">
              <a:latin typeface="Cambria"/>
              <a:cs typeface="Cambria"/>
            </a:endParaRPr>
          </a:p>
          <a:p>
            <a:pPr marL="12700">
              <a:lnSpc>
                <a:spcPts val="2435"/>
              </a:lnSpc>
              <a:spcBef>
                <a:spcPts val="114"/>
              </a:spcBef>
            </a:pPr>
            <a:endParaRPr lang="en-IN" sz="2300" dirty="0">
              <a:latin typeface="Cambria"/>
              <a:cs typeface="Cambria"/>
            </a:endParaRPr>
          </a:p>
          <a:p>
            <a:pPr marL="12700">
              <a:lnSpc>
                <a:spcPts val="2435"/>
              </a:lnSpc>
              <a:spcBef>
                <a:spcPts val="114"/>
              </a:spcBef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For video Explanation click here:</a:t>
            </a:r>
          </a:p>
          <a:p>
            <a:pPr marL="12700">
              <a:lnSpc>
                <a:spcPts val="2435"/>
              </a:lnSpc>
              <a:spcBef>
                <a:spcPts val="114"/>
              </a:spcBef>
            </a:pPr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  <a:hlinkClick r:id="rId4"/>
              </a:rPr>
              <a:t>https://www.loom.com/share/14621fdd6e8f4cb19bb6821fa340c185?sid=c04aa43c-47a2-44e3-b79b-2e139177203c</a:t>
            </a:r>
            <a:r>
              <a:rPr lang="en-IN" sz="28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 </a:t>
            </a:r>
          </a:p>
          <a:p>
            <a:pPr marL="12700">
              <a:lnSpc>
                <a:spcPts val="2435"/>
              </a:lnSpc>
              <a:spcBef>
                <a:spcPts val="114"/>
              </a:spcBef>
            </a:pPr>
            <a:endParaRPr lang="en-IN" sz="28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7336" y="467613"/>
            <a:ext cx="55473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80" dirty="0">
                <a:latin typeface="Cambria"/>
                <a:cs typeface="Cambria"/>
              </a:rPr>
              <a:t>Insights-Data</a:t>
            </a:r>
            <a:r>
              <a:rPr sz="4000" b="1" spc="155" dirty="0">
                <a:latin typeface="Cambria"/>
                <a:cs typeface="Cambria"/>
              </a:rPr>
              <a:t> </a:t>
            </a:r>
            <a:r>
              <a:rPr sz="4000" b="1" spc="90" dirty="0">
                <a:latin typeface="Cambria"/>
                <a:cs typeface="Cambria"/>
              </a:rPr>
              <a:t>Cleaning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1661" y="6454861"/>
            <a:ext cx="3055620" cy="2819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i="1" spc="70" dirty="0">
                <a:solidFill>
                  <a:srgbClr val="FFFFFF"/>
                </a:solidFill>
                <a:latin typeface="Cambria"/>
                <a:cs typeface="Cambria"/>
              </a:rPr>
              <a:t>Features</a:t>
            </a:r>
            <a:r>
              <a:rPr sz="1650" i="1" spc="55" dirty="0">
                <a:solidFill>
                  <a:srgbClr val="FFFFFF"/>
                </a:solidFill>
                <a:latin typeface="Cambria"/>
                <a:cs typeface="Cambria"/>
              </a:rPr>
              <a:t> with</a:t>
            </a:r>
            <a:r>
              <a:rPr sz="1650" i="1" spc="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i="1" spc="5" dirty="0">
                <a:solidFill>
                  <a:srgbClr val="FFFFFF"/>
                </a:solidFill>
                <a:latin typeface="Cambria"/>
                <a:cs typeface="Cambria"/>
              </a:rPr>
              <a:t>&gt;30%</a:t>
            </a:r>
            <a:r>
              <a:rPr sz="165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i="1" spc="100" dirty="0">
                <a:solidFill>
                  <a:srgbClr val="FFFFFF"/>
                </a:solidFill>
                <a:latin typeface="Cambria"/>
                <a:cs typeface="Cambria"/>
              </a:rPr>
              <a:t>Null</a:t>
            </a:r>
            <a:r>
              <a:rPr sz="1650" i="1" spc="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650" i="1" spc="65" dirty="0">
                <a:solidFill>
                  <a:srgbClr val="FFFFFF"/>
                </a:solidFill>
                <a:latin typeface="Cambria"/>
                <a:cs typeface="Cambria"/>
              </a:rPr>
              <a:t>values</a:t>
            </a:r>
            <a:endParaRPr sz="1650">
              <a:latin typeface="Cambria"/>
              <a:cs typeface="Cambr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54608" y="1341119"/>
            <a:ext cx="10079990" cy="5031105"/>
            <a:chOff x="1054608" y="1341119"/>
            <a:chExt cx="10079990" cy="5031105"/>
          </a:xfrm>
        </p:grpSpPr>
        <p:sp>
          <p:nvSpPr>
            <p:cNvPr id="5" name="object 5"/>
            <p:cNvSpPr/>
            <p:nvPr/>
          </p:nvSpPr>
          <p:spPr>
            <a:xfrm>
              <a:off x="1054608" y="1341119"/>
              <a:ext cx="10079990" cy="5031105"/>
            </a:xfrm>
            <a:custGeom>
              <a:avLst/>
              <a:gdLst/>
              <a:ahLst/>
              <a:cxnLst/>
              <a:rect l="l" t="t" r="r" b="b"/>
              <a:pathLst>
                <a:path w="10079990" h="5031105">
                  <a:moveTo>
                    <a:pt x="10079736" y="0"/>
                  </a:moveTo>
                  <a:lnTo>
                    <a:pt x="0" y="0"/>
                  </a:lnTo>
                  <a:lnTo>
                    <a:pt x="0" y="5030724"/>
                  </a:lnTo>
                  <a:lnTo>
                    <a:pt x="10079736" y="5030724"/>
                  </a:lnTo>
                  <a:lnTo>
                    <a:pt x="10079736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5" y="3658869"/>
              <a:ext cx="8977884" cy="95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5" y="3349497"/>
              <a:ext cx="8977884" cy="95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5" y="3040125"/>
              <a:ext cx="8977884" cy="95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5" y="2421381"/>
              <a:ext cx="8977884" cy="95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5" y="2730753"/>
              <a:ext cx="8977884" cy="95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17775" y="2113533"/>
              <a:ext cx="8977884" cy="952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2950" y="1804161"/>
              <a:ext cx="8987409" cy="21736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19300" y="2665475"/>
              <a:ext cx="8972550" cy="13167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89404" y="2735579"/>
              <a:ext cx="8834755" cy="1237615"/>
            </a:xfrm>
            <a:custGeom>
              <a:avLst/>
              <a:gdLst/>
              <a:ahLst/>
              <a:cxnLst/>
              <a:rect l="l" t="t" r="r" b="b"/>
              <a:pathLst>
                <a:path w="8834755" h="1237614">
                  <a:moveTo>
                    <a:pt x="44196" y="123444"/>
                  </a:moveTo>
                  <a:lnTo>
                    <a:pt x="0" y="123444"/>
                  </a:lnTo>
                  <a:lnTo>
                    <a:pt x="0" y="1237488"/>
                  </a:lnTo>
                  <a:lnTo>
                    <a:pt x="44196" y="1237488"/>
                  </a:lnTo>
                  <a:lnTo>
                    <a:pt x="44196" y="123444"/>
                  </a:lnTo>
                  <a:close/>
                </a:path>
                <a:path w="8834755" h="1237614">
                  <a:moveTo>
                    <a:pt x="231648" y="1207008"/>
                  </a:moveTo>
                  <a:lnTo>
                    <a:pt x="185928" y="1207008"/>
                  </a:lnTo>
                  <a:lnTo>
                    <a:pt x="185928" y="1237488"/>
                  </a:lnTo>
                  <a:lnTo>
                    <a:pt x="231648" y="1237488"/>
                  </a:lnTo>
                  <a:lnTo>
                    <a:pt x="231648" y="1207008"/>
                  </a:lnTo>
                  <a:close/>
                </a:path>
                <a:path w="8834755" h="1237614">
                  <a:moveTo>
                    <a:pt x="419100" y="432816"/>
                  </a:moveTo>
                  <a:lnTo>
                    <a:pt x="373380" y="432816"/>
                  </a:lnTo>
                  <a:lnTo>
                    <a:pt x="373380" y="1237488"/>
                  </a:lnTo>
                  <a:lnTo>
                    <a:pt x="419100" y="1237488"/>
                  </a:lnTo>
                  <a:lnTo>
                    <a:pt x="419100" y="432816"/>
                  </a:lnTo>
                  <a:close/>
                </a:path>
                <a:path w="8834755" h="1237614">
                  <a:moveTo>
                    <a:pt x="605028" y="588264"/>
                  </a:moveTo>
                  <a:lnTo>
                    <a:pt x="560832" y="588264"/>
                  </a:lnTo>
                  <a:lnTo>
                    <a:pt x="560832" y="1237488"/>
                  </a:lnTo>
                  <a:lnTo>
                    <a:pt x="605028" y="1237488"/>
                  </a:lnTo>
                  <a:lnTo>
                    <a:pt x="605028" y="588264"/>
                  </a:lnTo>
                  <a:close/>
                </a:path>
                <a:path w="8834755" h="1237614">
                  <a:moveTo>
                    <a:pt x="792480" y="371856"/>
                  </a:moveTo>
                  <a:lnTo>
                    <a:pt x="746760" y="371856"/>
                  </a:lnTo>
                  <a:lnTo>
                    <a:pt x="746760" y="1237488"/>
                  </a:lnTo>
                  <a:lnTo>
                    <a:pt x="792480" y="1237488"/>
                  </a:lnTo>
                  <a:lnTo>
                    <a:pt x="792480" y="371856"/>
                  </a:lnTo>
                  <a:close/>
                </a:path>
                <a:path w="8834755" h="1237614">
                  <a:moveTo>
                    <a:pt x="979932" y="649224"/>
                  </a:moveTo>
                  <a:lnTo>
                    <a:pt x="934212" y="649224"/>
                  </a:lnTo>
                  <a:lnTo>
                    <a:pt x="934212" y="1237488"/>
                  </a:lnTo>
                  <a:lnTo>
                    <a:pt x="979932" y="1237488"/>
                  </a:lnTo>
                  <a:lnTo>
                    <a:pt x="979932" y="649224"/>
                  </a:lnTo>
                  <a:close/>
                </a:path>
                <a:path w="8834755" h="1237614">
                  <a:moveTo>
                    <a:pt x="1167384" y="123444"/>
                  </a:moveTo>
                  <a:lnTo>
                    <a:pt x="1121664" y="123444"/>
                  </a:lnTo>
                  <a:lnTo>
                    <a:pt x="1121664" y="1237488"/>
                  </a:lnTo>
                  <a:lnTo>
                    <a:pt x="1167384" y="1237488"/>
                  </a:lnTo>
                  <a:lnTo>
                    <a:pt x="1167384" y="123444"/>
                  </a:lnTo>
                  <a:close/>
                </a:path>
                <a:path w="8834755" h="1237614">
                  <a:moveTo>
                    <a:pt x="1353312" y="0"/>
                  </a:moveTo>
                  <a:lnTo>
                    <a:pt x="1309116" y="0"/>
                  </a:lnTo>
                  <a:lnTo>
                    <a:pt x="1309116" y="1237488"/>
                  </a:lnTo>
                  <a:lnTo>
                    <a:pt x="1353312" y="1237488"/>
                  </a:lnTo>
                  <a:lnTo>
                    <a:pt x="1353312" y="0"/>
                  </a:lnTo>
                  <a:close/>
                </a:path>
                <a:path w="8834755" h="1237614">
                  <a:moveTo>
                    <a:pt x="1540764" y="525780"/>
                  </a:moveTo>
                  <a:lnTo>
                    <a:pt x="1495044" y="525780"/>
                  </a:lnTo>
                  <a:lnTo>
                    <a:pt x="1495044" y="1237488"/>
                  </a:lnTo>
                  <a:lnTo>
                    <a:pt x="1540764" y="1237488"/>
                  </a:lnTo>
                  <a:lnTo>
                    <a:pt x="1540764" y="525780"/>
                  </a:lnTo>
                  <a:close/>
                </a:path>
                <a:path w="8834755" h="1237614">
                  <a:moveTo>
                    <a:pt x="1728216" y="618744"/>
                  </a:moveTo>
                  <a:lnTo>
                    <a:pt x="1682496" y="618744"/>
                  </a:lnTo>
                  <a:lnTo>
                    <a:pt x="1682496" y="1237488"/>
                  </a:lnTo>
                  <a:lnTo>
                    <a:pt x="1728216" y="1237488"/>
                  </a:lnTo>
                  <a:lnTo>
                    <a:pt x="1728216" y="618744"/>
                  </a:lnTo>
                  <a:close/>
                </a:path>
                <a:path w="8834755" h="1237614">
                  <a:moveTo>
                    <a:pt x="1914144" y="618744"/>
                  </a:moveTo>
                  <a:lnTo>
                    <a:pt x="1869948" y="618744"/>
                  </a:lnTo>
                  <a:lnTo>
                    <a:pt x="1869948" y="1237488"/>
                  </a:lnTo>
                  <a:lnTo>
                    <a:pt x="1914144" y="1237488"/>
                  </a:lnTo>
                  <a:lnTo>
                    <a:pt x="1914144" y="618744"/>
                  </a:lnTo>
                  <a:close/>
                </a:path>
                <a:path w="8834755" h="1237614">
                  <a:moveTo>
                    <a:pt x="2101596" y="62484"/>
                  </a:moveTo>
                  <a:lnTo>
                    <a:pt x="2057400" y="62484"/>
                  </a:lnTo>
                  <a:lnTo>
                    <a:pt x="2057400" y="1237488"/>
                  </a:lnTo>
                  <a:lnTo>
                    <a:pt x="2101596" y="1237488"/>
                  </a:lnTo>
                  <a:lnTo>
                    <a:pt x="2101596" y="62484"/>
                  </a:lnTo>
                  <a:close/>
                </a:path>
                <a:path w="8834755" h="1237614">
                  <a:moveTo>
                    <a:pt x="2289048" y="339852"/>
                  </a:moveTo>
                  <a:lnTo>
                    <a:pt x="2243328" y="339852"/>
                  </a:lnTo>
                  <a:lnTo>
                    <a:pt x="2243328" y="1237488"/>
                  </a:lnTo>
                  <a:lnTo>
                    <a:pt x="2289048" y="1237488"/>
                  </a:lnTo>
                  <a:lnTo>
                    <a:pt x="2289048" y="339852"/>
                  </a:lnTo>
                  <a:close/>
                </a:path>
                <a:path w="8834755" h="1237614">
                  <a:moveTo>
                    <a:pt x="2476500" y="62484"/>
                  </a:moveTo>
                  <a:lnTo>
                    <a:pt x="2430780" y="62484"/>
                  </a:lnTo>
                  <a:lnTo>
                    <a:pt x="2430780" y="1237488"/>
                  </a:lnTo>
                  <a:lnTo>
                    <a:pt x="2476500" y="1237488"/>
                  </a:lnTo>
                  <a:lnTo>
                    <a:pt x="2476500" y="62484"/>
                  </a:lnTo>
                  <a:close/>
                </a:path>
                <a:path w="8834755" h="1237614">
                  <a:moveTo>
                    <a:pt x="2662428" y="618744"/>
                  </a:moveTo>
                  <a:lnTo>
                    <a:pt x="2618232" y="618744"/>
                  </a:lnTo>
                  <a:lnTo>
                    <a:pt x="2618232" y="1237488"/>
                  </a:lnTo>
                  <a:lnTo>
                    <a:pt x="2662428" y="1237488"/>
                  </a:lnTo>
                  <a:lnTo>
                    <a:pt x="2662428" y="618744"/>
                  </a:lnTo>
                  <a:close/>
                </a:path>
                <a:path w="8834755" h="1237614">
                  <a:moveTo>
                    <a:pt x="2849880" y="32004"/>
                  </a:moveTo>
                  <a:lnTo>
                    <a:pt x="2804160" y="32004"/>
                  </a:lnTo>
                  <a:lnTo>
                    <a:pt x="2804160" y="1237488"/>
                  </a:lnTo>
                  <a:lnTo>
                    <a:pt x="2849880" y="1237488"/>
                  </a:lnTo>
                  <a:lnTo>
                    <a:pt x="2849880" y="32004"/>
                  </a:lnTo>
                  <a:close/>
                </a:path>
                <a:path w="8834755" h="1237614">
                  <a:moveTo>
                    <a:pt x="3037332" y="464820"/>
                  </a:moveTo>
                  <a:lnTo>
                    <a:pt x="2991612" y="464820"/>
                  </a:lnTo>
                  <a:lnTo>
                    <a:pt x="2991612" y="1237488"/>
                  </a:lnTo>
                  <a:lnTo>
                    <a:pt x="3037332" y="1237488"/>
                  </a:lnTo>
                  <a:lnTo>
                    <a:pt x="3037332" y="464820"/>
                  </a:lnTo>
                  <a:close/>
                </a:path>
                <a:path w="8834755" h="1237614">
                  <a:moveTo>
                    <a:pt x="3223260" y="588264"/>
                  </a:moveTo>
                  <a:lnTo>
                    <a:pt x="3179064" y="588264"/>
                  </a:lnTo>
                  <a:lnTo>
                    <a:pt x="3179064" y="1237488"/>
                  </a:lnTo>
                  <a:lnTo>
                    <a:pt x="3223260" y="1237488"/>
                  </a:lnTo>
                  <a:lnTo>
                    <a:pt x="3223260" y="588264"/>
                  </a:lnTo>
                  <a:close/>
                </a:path>
                <a:path w="8834755" h="1237614">
                  <a:moveTo>
                    <a:pt x="3410712" y="525780"/>
                  </a:moveTo>
                  <a:lnTo>
                    <a:pt x="3366516" y="525780"/>
                  </a:lnTo>
                  <a:lnTo>
                    <a:pt x="3366516" y="1237488"/>
                  </a:lnTo>
                  <a:lnTo>
                    <a:pt x="3410712" y="1237488"/>
                  </a:lnTo>
                  <a:lnTo>
                    <a:pt x="3410712" y="525780"/>
                  </a:lnTo>
                  <a:close/>
                </a:path>
                <a:path w="8834755" h="1237614">
                  <a:moveTo>
                    <a:pt x="3598164" y="0"/>
                  </a:moveTo>
                  <a:lnTo>
                    <a:pt x="3552444" y="0"/>
                  </a:lnTo>
                  <a:lnTo>
                    <a:pt x="3552444" y="1237488"/>
                  </a:lnTo>
                  <a:lnTo>
                    <a:pt x="3598164" y="1237488"/>
                  </a:lnTo>
                  <a:lnTo>
                    <a:pt x="3598164" y="0"/>
                  </a:lnTo>
                  <a:close/>
                </a:path>
                <a:path w="8834755" h="1237614">
                  <a:moveTo>
                    <a:pt x="3785616" y="123444"/>
                  </a:moveTo>
                  <a:lnTo>
                    <a:pt x="3739896" y="123444"/>
                  </a:lnTo>
                  <a:lnTo>
                    <a:pt x="3739896" y="1237488"/>
                  </a:lnTo>
                  <a:lnTo>
                    <a:pt x="3785616" y="1237488"/>
                  </a:lnTo>
                  <a:lnTo>
                    <a:pt x="3785616" y="123444"/>
                  </a:lnTo>
                  <a:close/>
                </a:path>
                <a:path w="8834755" h="1237614">
                  <a:moveTo>
                    <a:pt x="3971544" y="371856"/>
                  </a:moveTo>
                  <a:lnTo>
                    <a:pt x="3927348" y="371856"/>
                  </a:lnTo>
                  <a:lnTo>
                    <a:pt x="3927348" y="1237488"/>
                  </a:lnTo>
                  <a:lnTo>
                    <a:pt x="3971544" y="1237488"/>
                  </a:lnTo>
                  <a:lnTo>
                    <a:pt x="3971544" y="371856"/>
                  </a:lnTo>
                  <a:close/>
                </a:path>
                <a:path w="8834755" h="1237614">
                  <a:moveTo>
                    <a:pt x="4158996" y="649224"/>
                  </a:moveTo>
                  <a:lnTo>
                    <a:pt x="4114800" y="649224"/>
                  </a:lnTo>
                  <a:lnTo>
                    <a:pt x="4114800" y="1237488"/>
                  </a:lnTo>
                  <a:lnTo>
                    <a:pt x="4158996" y="1237488"/>
                  </a:lnTo>
                  <a:lnTo>
                    <a:pt x="4158996" y="649224"/>
                  </a:lnTo>
                  <a:close/>
                </a:path>
                <a:path w="8834755" h="1237614">
                  <a:moveTo>
                    <a:pt x="4346448" y="618744"/>
                  </a:moveTo>
                  <a:lnTo>
                    <a:pt x="4300728" y="618744"/>
                  </a:lnTo>
                  <a:lnTo>
                    <a:pt x="4300728" y="1237488"/>
                  </a:lnTo>
                  <a:lnTo>
                    <a:pt x="4346448" y="1237488"/>
                  </a:lnTo>
                  <a:lnTo>
                    <a:pt x="4346448" y="618744"/>
                  </a:lnTo>
                  <a:close/>
                </a:path>
                <a:path w="8834755" h="1237614">
                  <a:moveTo>
                    <a:pt x="4533900" y="618744"/>
                  </a:moveTo>
                  <a:lnTo>
                    <a:pt x="4488167" y="618744"/>
                  </a:lnTo>
                  <a:lnTo>
                    <a:pt x="4488167" y="1237488"/>
                  </a:lnTo>
                  <a:lnTo>
                    <a:pt x="4533900" y="1237488"/>
                  </a:lnTo>
                  <a:lnTo>
                    <a:pt x="4533900" y="618744"/>
                  </a:lnTo>
                  <a:close/>
                </a:path>
                <a:path w="8834755" h="1237614">
                  <a:moveTo>
                    <a:pt x="4719828" y="62484"/>
                  </a:moveTo>
                  <a:lnTo>
                    <a:pt x="4675632" y="62484"/>
                  </a:lnTo>
                  <a:lnTo>
                    <a:pt x="4675632" y="1237488"/>
                  </a:lnTo>
                  <a:lnTo>
                    <a:pt x="4719828" y="1237488"/>
                  </a:lnTo>
                  <a:lnTo>
                    <a:pt x="4719828" y="62484"/>
                  </a:lnTo>
                  <a:close/>
                </a:path>
                <a:path w="8834755" h="1237614">
                  <a:moveTo>
                    <a:pt x="4907280" y="339852"/>
                  </a:moveTo>
                  <a:lnTo>
                    <a:pt x="4861560" y="339852"/>
                  </a:lnTo>
                  <a:lnTo>
                    <a:pt x="4861560" y="1237488"/>
                  </a:lnTo>
                  <a:lnTo>
                    <a:pt x="4907280" y="1237488"/>
                  </a:lnTo>
                  <a:lnTo>
                    <a:pt x="4907280" y="339852"/>
                  </a:lnTo>
                  <a:close/>
                </a:path>
                <a:path w="8834755" h="1237614">
                  <a:moveTo>
                    <a:pt x="5094732" y="62484"/>
                  </a:moveTo>
                  <a:lnTo>
                    <a:pt x="5049012" y="62484"/>
                  </a:lnTo>
                  <a:lnTo>
                    <a:pt x="5049012" y="1237488"/>
                  </a:lnTo>
                  <a:lnTo>
                    <a:pt x="5094732" y="1237488"/>
                  </a:lnTo>
                  <a:lnTo>
                    <a:pt x="5094732" y="62484"/>
                  </a:lnTo>
                  <a:close/>
                </a:path>
                <a:path w="8834755" h="1237614">
                  <a:moveTo>
                    <a:pt x="5280660" y="618744"/>
                  </a:moveTo>
                  <a:lnTo>
                    <a:pt x="5236464" y="618744"/>
                  </a:lnTo>
                  <a:lnTo>
                    <a:pt x="5236464" y="1237488"/>
                  </a:lnTo>
                  <a:lnTo>
                    <a:pt x="5280660" y="1237488"/>
                  </a:lnTo>
                  <a:lnTo>
                    <a:pt x="5280660" y="618744"/>
                  </a:lnTo>
                  <a:close/>
                </a:path>
                <a:path w="8834755" h="1237614">
                  <a:moveTo>
                    <a:pt x="5468112" y="32004"/>
                  </a:moveTo>
                  <a:lnTo>
                    <a:pt x="5423916" y="32004"/>
                  </a:lnTo>
                  <a:lnTo>
                    <a:pt x="5423916" y="1237488"/>
                  </a:lnTo>
                  <a:lnTo>
                    <a:pt x="5468112" y="1237488"/>
                  </a:lnTo>
                  <a:lnTo>
                    <a:pt x="5468112" y="32004"/>
                  </a:lnTo>
                  <a:close/>
                </a:path>
                <a:path w="8834755" h="1237614">
                  <a:moveTo>
                    <a:pt x="5655564" y="711708"/>
                  </a:moveTo>
                  <a:lnTo>
                    <a:pt x="5609844" y="711708"/>
                  </a:lnTo>
                  <a:lnTo>
                    <a:pt x="5609844" y="1237488"/>
                  </a:lnTo>
                  <a:lnTo>
                    <a:pt x="5655564" y="1237488"/>
                  </a:lnTo>
                  <a:lnTo>
                    <a:pt x="5655564" y="711708"/>
                  </a:lnTo>
                  <a:close/>
                </a:path>
                <a:path w="8834755" h="1237614">
                  <a:moveTo>
                    <a:pt x="5843016" y="588264"/>
                  </a:moveTo>
                  <a:lnTo>
                    <a:pt x="5797296" y="588264"/>
                  </a:lnTo>
                  <a:lnTo>
                    <a:pt x="5797296" y="1237488"/>
                  </a:lnTo>
                  <a:lnTo>
                    <a:pt x="5843016" y="1237488"/>
                  </a:lnTo>
                  <a:lnTo>
                    <a:pt x="5843016" y="588264"/>
                  </a:lnTo>
                  <a:close/>
                </a:path>
                <a:path w="8834755" h="1237614">
                  <a:moveTo>
                    <a:pt x="6028944" y="681228"/>
                  </a:moveTo>
                  <a:lnTo>
                    <a:pt x="5984748" y="681228"/>
                  </a:lnTo>
                  <a:lnTo>
                    <a:pt x="5984748" y="1237488"/>
                  </a:lnTo>
                  <a:lnTo>
                    <a:pt x="6028944" y="1237488"/>
                  </a:lnTo>
                  <a:lnTo>
                    <a:pt x="6028944" y="681228"/>
                  </a:lnTo>
                  <a:close/>
                </a:path>
                <a:path w="8834755" h="1237614">
                  <a:moveTo>
                    <a:pt x="6216396" y="618744"/>
                  </a:moveTo>
                  <a:lnTo>
                    <a:pt x="6170676" y="618744"/>
                  </a:lnTo>
                  <a:lnTo>
                    <a:pt x="6170676" y="1237488"/>
                  </a:lnTo>
                  <a:lnTo>
                    <a:pt x="6216396" y="1237488"/>
                  </a:lnTo>
                  <a:lnTo>
                    <a:pt x="6216396" y="618744"/>
                  </a:lnTo>
                  <a:close/>
                </a:path>
                <a:path w="8834755" h="1237614">
                  <a:moveTo>
                    <a:pt x="6403848" y="62484"/>
                  </a:moveTo>
                  <a:lnTo>
                    <a:pt x="6358128" y="62484"/>
                  </a:lnTo>
                  <a:lnTo>
                    <a:pt x="6358128" y="1237488"/>
                  </a:lnTo>
                  <a:lnTo>
                    <a:pt x="6403848" y="1237488"/>
                  </a:lnTo>
                  <a:lnTo>
                    <a:pt x="6403848" y="62484"/>
                  </a:lnTo>
                  <a:close/>
                </a:path>
                <a:path w="8834755" h="1237614">
                  <a:moveTo>
                    <a:pt x="6589776" y="464820"/>
                  </a:moveTo>
                  <a:lnTo>
                    <a:pt x="6545580" y="464820"/>
                  </a:lnTo>
                  <a:lnTo>
                    <a:pt x="6545580" y="1237488"/>
                  </a:lnTo>
                  <a:lnTo>
                    <a:pt x="6589776" y="1237488"/>
                  </a:lnTo>
                  <a:lnTo>
                    <a:pt x="6589776" y="464820"/>
                  </a:lnTo>
                  <a:close/>
                </a:path>
                <a:path w="8834755" h="1237614">
                  <a:moveTo>
                    <a:pt x="6777228" y="32004"/>
                  </a:moveTo>
                  <a:lnTo>
                    <a:pt x="6733032" y="32004"/>
                  </a:lnTo>
                  <a:lnTo>
                    <a:pt x="6733032" y="1237488"/>
                  </a:lnTo>
                  <a:lnTo>
                    <a:pt x="6777228" y="1237488"/>
                  </a:lnTo>
                  <a:lnTo>
                    <a:pt x="6777228" y="32004"/>
                  </a:lnTo>
                  <a:close/>
                </a:path>
                <a:path w="8834755" h="1237614">
                  <a:moveTo>
                    <a:pt x="6964680" y="618744"/>
                  </a:moveTo>
                  <a:lnTo>
                    <a:pt x="6918960" y="618744"/>
                  </a:lnTo>
                  <a:lnTo>
                    <a:pt x="6918960" y="1237488"/>
                  </a:lnTo>
                  <a:lnTo>
                    <a:pt x="6964680" y="1237488"/>
                  </a:lnTo>
                  <a:lnTo>
                    <a:pt x="6964680" y="618744"/>
                  </a:lnTo>
                  <a:close/>
                </a:path>
                <a:path w="8834755" h="1237614">
                  <a:moveTo>
                    <a:pt x="7152132" y="62484"/>
                  </a:moveTo>
                  <a:lnTo>
                    <a:pt x="7106412" y="62484"/>
                  </a:lnTo>
                  <a:lnTo>
                    <a:pt x="7106412" y="1237488"/>
                  </a:lnTo>
                  <a:lnTo>
                    <a:pt x="7152132" y="1237488"/>
                  </a:lnTo>
                  <a:lnTo>
                    <a:pt x="7152132" y="62484"/>
                  </a:lnTo>
                  <a:close/>
                </a:path>
                <a:path w="8834755" h="1237614">
                  <a:moveTo>
                    <a:pt x="7338060" y="339852"/>
                  </a:moveTo>
                  <a:lnTo>
                    <a:pt x="7293864" y="339852"/>
                  </a:lnTo>
                  <a:lnTo>
                    <a:pt x="7293864" y="1237488"/>
                  </a:lnTo>
                  <a:lnTo>
                    <a:pt x="7338060" y="1237488"/>
                  </a:lnTo>
                  <a:lnTo>
                    <a:pt x="7338060" y="339852"/>
                  </a:lnTo>
                  <a:close/>
                </a:path>
                <a:path w="8834755" h="1237614">
                  <a:moveTo>
                    <a:pt x="7525512" y="62484"/>
                  </a:moveTo>
                  <a:lnTo>
                    <a:pt x="7481316" y="62484"/>
                  </a:lnTo>
                  <a:lnTo>
                    <a:pt x="7481316" y="1237488"/>
                  </a:lnTo>
                  <a:lnTo>
                    <a:pt x="7525512" y="1237488"/>
                  </a:lnTo>
                  <a:lnTo>
                    <a:pt x="7525512" y="62484"/>
                  </a:lnTo>
                  <a:close/>
                </a:path>
                <a:path w="8834755" h="1237614">
                  <a:moveTo>
                    <a:pt x="7712964" y="618744"/>
                  </a:moveTo>
                  <a:lnTo>
                    <a:pt x="7667244" y="618744"/>
                  </a:lnTo>
                  <a:lnTo>
                    <a:pt x="7667244" y="1237488"/>
                  </a:lnTo>
                  <a:lnTo>
                    <a:pt x="7712964" y="1237488"/>
                  </a:lnTo>
                  <a:lnTo>
                    <a:pt x="7712964" y="618744"/>
                  </a:lnTo>
                  <a:close/>
                </a:path>
                <a:path w="8834755" h="1237614">
                  <a:moveTo>
                    <a:pt x="7900416" y="0"/>
                  </a:moveTo>
                  <a:lnTo>
                    <a:pt x="7854696" y="0"/>
                  </a:lnTo>
                  <a:lnTo>
                    <a:pt x="7854696" y="1237488"/>
                  </a:lnTo>
                  <a:lnTo>
                    <a:pt x="7900416" y="1237488"/>
                  </a:lnTo>
                  <a:lnTo>
                    <a:pt x="7900416" y="0"/>
                  </a:lnTo>
                  <a:close/>
                </a:path>
                <a:path w="8834755" h="1237614">
                  <a:moveTo>
                    <a:pt x="8086344" y="123444"/>
                  </a:moveTo>
                  <a:lnTo>
                    <a:pt x="8042148" y="123444"/>
                  </a:lnTo>
                  <a:lnTo>
                    <a:pt x="8042148" y="1237488"/>
                  </a:lnTo>
                  <a:lnTo>
                    <a:pt x="8086344" y="1237488"/>
                  </a:lnTo>
                  <a:lnTo>
                    <a:pt x="8086344" y="123444"/>
                  </a:lnTo>
                  <a:close/>
                </a:path>
                <a:path w="8834755" h="1237614">
                  <a:moveTo>
                    <a:pt x="8273796" y="649224"/>
                  </a:moveTo>
                  <a:lnTo>
                    <a:pt x="8228076" y="649224"/>
                  </a:lnTo>
                  <a:lnTo>
                    <a:pt x="8228076" y="1237488"/>
                  </a:lnTo>
                  <a:lnTo>
                    <a:pt x="8273796" y="1237488"/>
                  </a:lnTo>
                  <a:lnTo>
                    <a:pt x="8273796" y="649224"/>
                  </a:lnTo>
                  <a:close/>
                </a:path>
                <a:path w="8834755" h="1237614">
                  <a:moveTo>
                    <a:pt x="8461248" y="371856"/>
                  </a:moveTo>
                  <a:lnTo>
                    <a:pt x="8415528" y="371856"/>
                  </a:lnTo>
                  <a:lnTo>
                    <a:pt x="8415528" y="1237488"/>
                  </a:lnTo>
                  <a:lnTo>
                    <a:pt x="8461248" y="1237488"/>
                  </a:lnTo>
                  <a:lnTo>
                    <a:pt x="8461248" y="371856"/>
                  </a:lnTo>
                  <a:close/>
                </a:path>
                <a:path w="8834755" h="1237614">
                  <a:moveTo>
                    <a:pt x="8647176" y="588264"/>
                  </a:moveTo>
                  <a:lnTo>
                    <a:pt x="8602980" y="588264"/>
                  </a:lnTo>
                  <a:lnTo>
                    <a:pt x="8602980" y="1237488"/>
                  </a:lnTo>
                  <a:lnTo>
                    <a:pt x="8647176" y="1237488"/>
                  </a:lnTo>
                  <a:lnTo>
                    <a:pt x="8647176" y="588264"/>
                  </a:lnTo>
                  <a:close/>
                </a:path>
                <a:path w="8834755" h="1237614">
                  <a:moveTo>
                    <a:pt x="8834628" y="464820"/>
                  </a:moveTo>
                  <a:lnTo>
                    <a:pt x="8790432" y="464820"/>
                  </a:lnTo>
                  <a:lnTo>
                    <a:pt x="8790432" y="1237488"/>
                  </a:lnTo>
                  <a:lnTo>
                    <a:pt x="8834628" y="1237488"/>
                  </a:lnTo>
                  <a:lnTo>
                    <a:pt x="8834628" y="46482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89404" y="2735580"/>
              <a:ext cx="8834755" cy="1237615"/>
            </a:xfrm>
            <a:custGeom>
              <a:avLst/>
              <a:gdLst/>
              <a:ahLst/>
              <a:cxnLst/>
              <a:rect l="l" t="t" r="r" b="b"/>
              <a:pathLst>
                <a:path w="8834755" h="1237614">
                  <a:moveTo>
                    <a:pt x="0" y="123444"/>
                  </a:moveTo>
                  <a:lnTo>
                    <a:pt x="44195" y="123444"/>
                  </a:lnTo>
                  <a:lnTo>
                    <a:pt x="44195" y="1237488"/>
                  </a:lnTo>
                  <a:lnTo>
                    <a:pt x="0" y="1237488"/>
                  </a:lnTo>
                  <a:lnTo>
                    <a:pt x="0" y="123444"/>
                  </a:lnTo>
                  <a:close/>
                </a:path>
                <a:path w="8834755" h="1237614">
                  <a:moveTo>
                    <a:pt x="185927" y="1207008"/>
                  </a:moveTo>
                  <a:lnTo>
                    <a:pt x="231647" y="1207008"/>
                  </a:lnTo>
                  <a:lnTo>
                    <a:pt x="231647" y="1237488"/>
                  </a:lnTo>
                  <a:lnTo>
                    <a:pt x="185927" y="1237488"/>
                  </a:lnTo>
                  <a:lnTo>
                    <a:pt x="185927" y="1207008"/>
                  </a:lnTo>
                  <a:close/>
                </a:path>
                <a:path w="8834755" h="1237614">
                  <a:moveTo>
                    <a:pt x="373379" y="432816"/>
                  </a:moveTo>
                  <a:lnTo>
                    <a:pt x="419100" y="432816"/>
                  </a:lnTo>
                  <a:lnTo>
                    <a:pt x="419100" y="1237488"/>
                  </a:lnTo>
                  <a:lnTo>
                    <a:pt x="373379" y="1237488"/>
                  </a:lnTo>
                  <a:lnTo>
                    <a:pt x="373379" y="432816"/>
                  </a:lnTo>
                  <a:close/>
                </a:path>
                <a:path w="8834755" h="1237614">
                  <a:moveTo>
                    <a:pt x="560832" y="588264"/>
                  </a:moveTo>
                  <a:lnTo>
                    <a:pt x="605027" y="588264"/>
                  </a:lnTo>
                  <a:lnTo>
                    <a:pt x="605027" y="1237488"/>
                  </a:lnTo>
                  <a:lnTo>
                    <a:pt x="560832" y="1237488"/>
                  </a:lnTo>
                  <a:lnTo>
                    <a:pt x="560832" y="588264"/>
                  </a:lnTo>
                  <a:close/>
                </a:path>
                <a:path w="8834755" h="1237614">
                  <a:moveTo>
                    <a:pt x="746759" y="371856"/>
                  </a:moveTo>
                  <a:lnTo>
                    <a:pt x="792479" y="371856"/>
                  </a:lnTo>
                  <a:lnTo>
                    <a:pt x="792479" y="1237488"/>
                  </a:lnTo>
                  <a:lnTo>
                    <a:pt x="746759" y="1237488"/>
                  </a:lnTo>
                  <a:lnTo>
                    <a:pt x="746759" y="371856"/>
                  </a:lnTo>
                  <a:close/>
                </a:path>
                <a:path w="8834755" h="1237614">
                  <a:moveTo>
                    <a:pt x="934212" y="649224"/>
                  </a:moveTo>
                  <a:lnTo>
                    <a:pt x="979932" y="649224"/>
                  </a:lnTo>
                  <a:lnTo>
                    <a:pt x="979932" y="1237488"/>
                  </a:lnTo>
                  <a:lnTo>
                    <a:pt x="934212" y="1237488"/>
                  </a:lnTo>
                  <a:lnTo>
                    <a:pt x="934212" y="649224"/>
                  </a:lnTo>
                  <a:close/>
                </a:path>
                <a:path w="8834755" h="1237614">
                  <a:moveTo>
                    <a:pt x="1121664" y="123444"/>
                  </a:moveTo>
                  <a:lnTo>
                    <a:pt x="1167383" y="123444"/>
                  </a:lnTo>
                  <a:lnTo>
                    <a:pt x="1167383" y="1237488"/>
                  </a:lnTo>
                  <a:lnTo>
                    <a:pt x="1121664" y="1237488"/>
                  </a:lnTo>
                  <a:lnTo>
                    <a:pt x="1121664" y="123444"/>
                  </a:lnTo>
                  <a:close/>
                </a:path>
                <a:path w="8834755" h="1237614">
                  <a:moveTo>
                    <a:pt x="1309116" y="0"/>
                  </a:moveTo>
                  <a:lnTo>
                    <a:pt x="1353311" y="0"/>
                  </a:lnTo>
                  <a:lnTo>
                    <a:pt x="1353311" y="1237488"/>
                  </a:lnTo>
                  <a:lnTo>
                    <a:pt x="1309116" y="1237488"/>
                  </a:lnTo>
                  <a:lnTo>
                    <a:pt x="1309116" y="0"/>
                  </a:lnTo>
                  <a:close/>
                </a:path>
                <a:path w="8834755" h="1237614">
                  <a:moveTo>
                    <a:pt x="1495044" y="525780"/>
                  </a:moveTo>
                  <a:lnTo>
                    <a:pt x="1540763" y="525780"/>
                  </a:lnTo>
                  <a:lnTo>
                    <a:pt x="1540763" y="1237488"/>
                  </a:lnTo>
                  <a:lnTo>
                    <a:pt x="1495044" y="1237488"/>
                  </a:lnTo>
                  <a:lnTo>
                    <a:pt x="1495044" y="525780"/>
                  </a:lnTo>
                  <a:close/>
                </a:path>
                <a:path w="8834755" h="1237614">
                  <a:moveTo>
                    <a:pt x="1682495" y="618744"/>
                  </a:moveTo>
                  <a:lnTo>
                    <a:pt x="1728216" y="618744"/>
                  </a:lnTo>
                  <a:lnTo>
                    <a:pt x="1728216" y="1237488"/>
                  </a:lnTo>
                  <a:lnTo>
                    <a:pt x="1682495" y="1237488"/>
                  </a:lnTo>
                  <a:lnTo>
                    <a:pt x="1682495" y="618744"/>
                  </a:lnTo>
                  <a:close/>
                </a:path>
                <a:path w="8834755" h="1237614">
                  <a:moveTo>
                    <a:pt x="1869947" y="618744"/>
                  </a:moveTo>
                  <a:lnTo>
                    <a:pt x="1914144" y="618744"/>
                  </a:lnTo>
                  <a:lnTo>
                    <a:pt x="1914144" y="1237488"/>
                  </a:lnTo>
                  <a:lnTo>
                    <a:pt x="1869947" y="1237488"/>
                  </a:lnTo>
                  <a:lnTo>
                    <a:pt x="1869947" y="618744"/>
                  </a:lnTo>
                  <a:close/>
                </a:path>
                <a:path w="8834755" h="1237614">
                  <a:moveTo>
                    <a:pt x="2057399" y="62484"/>
                  </a:moveTo>
                  <a:lnTo>
                    <a:pt x="2101596" y="62484"/>
                  </a:lnTo>
                  <a:lnTo>
                    <a:pt x="2101596" y="1237488"/>
                  </a:lnTo>
                  <a:lnTo>
                    <a:pt x="2057399" y="1237488"/>
                  </a:lnTo>
                  <a:lnTo>
                    <a:pt x="2057399" y="62484"/>
                  </a:lnTo>
                  <a:close/>
                </a:path>
                <a:path w="8834755" h="1237614">
                  <a:moveTo>
                    <a:pt x="2243328" y="339852"/>
                  </a:moveTo>
                  <a:lnTo>
                    <a:pt x="2289047" y="339852"/>
                  </a:lnTo>
                  <a:lnTo>
                    <a:pt x="2289047" y="1237488"/>
                  </a:lnTo>
                  <a:lnTo>
                    <a:pt x="2243328" y="1237488"/>
                  </a:lnTo>
                  <a:lnTo>
                    <a:pt x="2243328" y="339852"/>
                  </a:lnTo>
                  <a:close/>
                </a:path>
                <a:path w="8834755" h="1237614">
                  <a:moveTo>
                    <a:pt x="2430780" y="62484"/>
                  </a:moveTo>
                  <a:lnTo>
                    <a:pt x="2476499" y="62484"/>
                  </a:lnTo>
                  <a:lnTo>
                    <a:pt x="2476499" y="1237488"/>
                  </a:lnTo>
                  <a:lnTo>
                    <a:pt x="2430780" y="1237488"/>
                  </a:lnTo>
                  <a:lnTo>
                    <a:pt x="2430780" y="62484"/>
                  </a:lnTo>
                  <a:close/>
                </a:path>
                <a:path w="8834755" h="1237614">
                  <a:moveTo>
                    <a:pt x="2618232" y="618744"/>
                  </a:moveTo>
                  <a:lnTo>
                    <a:pt x="2662428" y="618744"/>
                  </a:lnTo>
                  <a:lnTo>
                    <a:pt x="2662428" y="1237488"/>
                  </a:lnTo>
                  <a:lnTo>
                    <a:pt x="2618232" y="1237488"/>
                  </a:lnTo>
                  <a:lnTo>
                    <a:pt x="2618232" y="618744"/>
                  </a:lnTo>
                  <a:close/>
                </a:path>
                <a:path w="8834755" h="1237614">
                  <a:moveTo>
                    <a:pt x="2804160" y="32004"/>
                  </a:moveTo>
                  <a:lnTo>
                    <a:pt x="2849880" y="32004"/>
                  </a:lnTo>
                  <a:lnTo>
                    <a:pt x="2849880" y="1237488"/>
                  </a:lnTo>
                  <a:lnTo>
                    <a:pt x="2804160" y="1237488"/>
                  </a:lnTo>
                  <a:lnTo>
                    <a:pt x="2804160" y="32004"/>
                  </a:lnTo>
                  <a:close/>
                </a:path>
                <a:path w="8834755" h="1237614">
                  <a:moveTo>
                    <a:pt x="2991611" y="464820"/>
                  </a:moveTo>
                  <a:lnTo>
                    <a:pt x="3037332" y="464820"/>
                  </a:lnTo>
                  <a:lnTo>
                    <a:pt x="3037332" y="1237488"/>
                  </a:lnTo>
                  <a:lnTo>
                    <a:pt x="2991611" y="1237488"/>
                  </a:lnTo>
                  <a:lnTo>
                    <a:pt x="2991611" y="464820"/>
                  </a:lnTo>
                  <a:close/>
                </a:path>
                <a:path w="8834755" h="1237614">
                  <a:moveTo>
                    <a:pt x="3179063" y="588264"/>
                  </a:moveTo>
                  <a:lnTo>
                    <a:pt x="3223260" y="588264"/>
                  </a:lnTo>
                  <a:lnTo>
                    <a:pt x="3223260" y="1237488"/>
                  </a:lnTo>
                  <a:lnTo>
                    <a:pt x="3179063" y="1237488"/>
                  </a:lnTo>
                  <a:lnTo>
                    <a:pt x="3179063" y="588264"/>
                  </a:lnTo>
                  <a:close/>
                </a:path>
                <a:path w="8834755" h="1237614">
                  <a:moveTo>
                    <a:pt x="3366516" y="525780"/>
                  </a:moveTo>
                  <a:lnTo>
                    <a:pt x="3410711" y="525780"/>
                  </a:lnTo>
                  <a:lnTo>
                    <a:pt x="3410711" y="1237488"/>
                  </a:lnTo>
                  <a:lnTo>
                    <a:pt x="3366516" y="1237488"/>
                  </a:lnTo>
                  <a:lnTo>
                    <a:pt x="3366516" y="525780"/>
                  </a:lnTo>
                  <a:close/>
                </a:path>
                <a:path w="8834755" h="1237614">
                  <a:moveTo>
                    <a:pt x="3552444" y="0"/>
                  </a:moveTo>
                  <a:lnTo>
                    <a:pt x="3598163" y="0"/>
                  </a:lnTo>
                  <a:lnTo>
                    <a:pt x="3598163" y="1237488"/>
                  </a:lnTo>
                  <a:lnTo>
                    <a:pt x="3552444" y="1237488"/>
                  </a:lnTo>
                  <a:lnTo>
                    <a:pt x="3552444" y="0"/>
                  </a:lnTo>
                  <a:close/>
                </a:path>
                <a:path w="8834755" h="1237614">
                  <a:moveTo>
                    <a:pt x="3739896" y="123444"/>
                  </a:moveTo>
                  <a:lnTo>
                    <a:pt x="3785616" y="123444"/>
                  </a:lnTo>
                  <a:lnTo>
                    <a:pt x="3785616" y="1237488"/>
                  </a:lnTo>
                  <a:lnTo>
                    <a:pt x="3739896" y="1237488"/>
                  </a:lnTo>
                  <a:lnTo>
                    <a:pt x="3739896" y="123444"/>
                  </a:lnTo>
                  <a:close/>
                </a:path>
                <a:path w="8834755" h="1237614">
                  <a:moveTo>
                    <a:pt x="3927348" y="371856"/>
                  </a:moveTo>
                  <a:lnTo>
                    <a:pt x="3971544" y="371856"/>
                  </a:lnTo>
                  <a:lnTo>
                    <a:pt x="3971544" y="1237488"/>
                  </a:lnTo>
                  <a:lnTo>
                    <a:pt x="3927348" y="1237488"/>
                  </a:lnTo>
                  <a:lnTo>
                    <a:pt x="3927348" y="371856"/>
                  </a:lnTo>
                  <a:close/>
                </a:path>
                <a:path w="8834755" h="1237614">
                  <a:moveTo>
                    <a:pt x="4114800" y="649224"/>
                  </a:moveTo>
                  <a:lnTo>
                    <a:pt x="4158996" y="649224"/>
                  </a:lnTo>
                  <a:lnTo>
                    <a:pt x="4158996" y="1237488"/>
                  </a:lnTo>
                  <a:lnTo>
                    <a:pt x="4114800" y="1237488"/>
                  </a:lnTo>
                  <a:lnTo>
                    <a:pt x="4114800" y="649224"/>
                  </a:lnTo>
                  <a:close/>
                </a:path>
                <a:path w="8834755" h="1237614">
                  <a:moveTo>
                    <a:pt x="4300728" y="618744"/>
                  </a:moveTo>
                  <a:lnTo>
                    <a:pt x="4346448" y="618744"/>
                  </a:lnTo>
                  <a:lnTo>
                    <a:pt x="4346448" y="1237488"/>
                  </a:lnTo>
                  <a:lnTo>
                    <a:pt x="4300728" y="1237488"/>
                  </a:lnTo>
                  <a:lnTo>
                    <a:pt x="4300728" y="618744"/>
                  </a:lnTo>
                  <a:close/>
                </a:path>
                <a:path w="8834755" h="1237614">
                  <a:moveTo>
                    <a:pt x="4488180" y="618744"/>
                  </a:moveTo>
                  <a:lnTo>
                    <a:pt x="4533900" y="618744"/>
                  </a:lnTo>
                  <a:lnTo>
                    <a:pt x="4533900" y="1237488"/>
                  </a:lnTo>
                  <a:lnTo>
                    <a:pt x="4488180" y="1237488"/>
                  </a:lnTo>
                  <a:lnTo>
                    <a:pt x="4488180" y="618744"/>
                  </a:lnTo>
                  <a:close/>
                </a:path>
                <a:path w="8834755" h="1237614">
                  <a:moveTo>
                    <a:pt x="4675632" y="62484"/>
                  </a:moveTo>
                  <a:lnTo>
                    <a:pt x="4719828" y="62484"/>
                  </a:lnTo>
                  <a:lnTo>
                    <a:pt x="4719828" y="1237488"/>
                  </a:lnTo>
                  <a:lnTo>
                    <a:pt x="4675632" y="1237488"/>
                  </a:lnTo>
                  <a:lnTo>
                    <a:pt x="4675632" y="62484"/>
                  </a:lnTo>
                  <a:close/>
                </a:path>
                <a:path w="8834755" h="1237614">
                  <a:moveTo>
                    <a:pt x="4861560" y="339852"/>
                  </a:moveTo>
                  <a:lnTo>
                    <a:pt x="4907280" y="339852"/>
                  </a:lnTo>
                  <a:lnTo>
                    <a:pt x="4907280" y="1237488"/>
                  </a:lnTo>
                  <a:lnTo>
                    <a:pt x="4861560" y="1237488"/>
                  </a:lnTo>
                  <a:lnTo>
                    <a:pt x="4861560" y="339852"/>
                  </a:lnTo>
                  <a:close/>
                </a:path>
                <a:path w="8834755" h="1237614">
                  <a:moveTo>
                    <a:pt x="5049012" y="62484"/>
                  </a:moveTo>
                  <a:lnTo>
                    <a:pt x="5094732" y="62484"/>
                  </a:lnTo>
                  <a:lnTo>
                    <a:pt x="5094732" y="1237488"/>
                  </a:lnTo>
                  <a:lnTo>
                    <a:pt x="5049012" y="1237488"/>
                  </a:lnTo>
                  <a:lnTo>
                    <a:pt x="5049012" y="62484"/>
                  </a:lnTo>
                  <a:close/>
                </a:path>
                <a:path w="8834755" h="1237614">
                  <a:moveTo>
                    <a:pt x="5236464" y="618744"/>
                  </a:moveTo>
                  <a:lnTo>
                    <a:pt x="5280660" y="618744"/>
                  </a:lnTo>
                  <a:lnTo>
                    <a:pt x="5280660" y="1237488"/>
                  </a:lnTo>
                  <a:lnTo>
                    <a:pt x="5236464" y="1237488"/>
                  </a:lnTo>
                  <a:lnTo>
                    <a:pt x="5236464" y="618744"/>
                  </a:lnTo>
                  <a:close/>
                </a:path>
                <a:path w="8834755" h="1237614">
                  <a:moveTo>
                    <a:pt x="5423916" y="32004"/>
                  </a:moveTo>
                  <a:lnTo>
                    <a:pt x="5468112" y="32004"/>
                  </a:lnTo>
                  <a:lnTo>
                    <a:pt x="5468112" y="1237488"/>
                  </a:lnTo>
                  <a:lnTo>
                    <a:pt x="5423916" y="1237488"/>
                  </a:lnTo>
                  <a:lnTo>
                    <a:pt x="5423916" y="32004"/>
                  </a:lnTo>
                  <a:close/>
                </a:path>
                <a:path w="8834755" h="1237614">
                  <a:moveTo>
                    <a:pt x="5609844" y="711708"/>
                  </a:moveTo>
                  <a:lnTo>
                    <a:pt x="5655564" y="711708"/>
                  </a:lnTo>
                  <a:lnTo>
                    <a:pt x="5655564" y="1237488"/>
                  </a:lnTo>
                  <a:lnTo>
                    <a:pt x="5609844" y="1237488"/>
                  </a:lnTo>
                  <a:lnTo>
                    <a:pt x="5609844" y="711708"/>
                  </a:lnTo>
                  <a:close/>
                </a:path>
                <a:path w="8834755" h="1237614">
                  <a:moveTo>
                    <a:pt x="5797296" y="588264"/>
                  </a:moveTo>
                  <a:lnTo>
                    <a:pt x="5843016" y="588264"/>
                  </a:lnTo>
                  <a:lnTo>
                    <a:pt x="5843016" y="1237488"/>
                  </a:lnTo>
                  <a:lnTo>
                    <a:pt x="5797296" y="1237488"/>
                  </a:lnTo>
                  <a:lnTo>
                    <a:pt x="5797296" y="588264"/>
                  </a:lnTo>
                  <a:close/>
                </a:path>
                <a:path w="8834755" h="1237614">
                  <a:moveTo>
                    <a:pt x="5984748" y="681228"/>
                  </a:moveTo>
                  <a:lnTo>
                    <a:pt x="6028944" y="681228"/>
                  </a:lnTo>
                  <a:lnTo>
                    <a:pt x="6028944" y="1237488"/>
                  </a:lnTo>
                  <a:lnTo>
                    <a:pt x="5984748" y="1237488"/>
                  </a:lnTo>
                  <a:lnTo>
                    <a:pt x="5984748" y="681228"/>
                  </a:lnTo>
                  <a:close/>
                </a:path>
                <a:path w="8834755" h="1237614">
                  <a:moveTo>
                    <a:pt x="6170676" y="618744"/>
                  </a:moveTo>
                  <a:lnTo>
                    <a:pt x="6216396" y="618744"/>
                  </a:lnTo>
                  <a:lnTo>
                    <a:pt x="6216396" y="1237488"/>
                  </a:lnTo>
                  <a:lnTo>
                    <a:pt x="6170676" y="1237488"/>
                  </a:lnTo>
                  <a:lnTo>
                    <a:pt x="6170676" y="618744"/>
                  </a:lnTo>
                  <a:close/>
                </a:path>
                <a:path w="8834755" h="1237614">
                  <a:moveTo>
                    <a:pt x="6358128" y="62484"/>
                  </a:moveTo>
                  <a:lnTo>
                    <a:pt x="6403848" y="62484"/>
                  </a:lnTo>
                  <a:lnTo>
                    <a:pt x="6403848" y="1237488"/>
                  </a:lnTo>
                  <a:lnTo>
                    <a:pt x="6358128" y="1237488"/>
                  </a:lnTo>
                  <a:lnTo>
                    <a:pt x="6358128" y="62484"/>
                  </a:lnTo>
                  <a:close/>
                </a:path>
                <a:path w="8834755" h="1237614">
                  <a:moveTo>
                    <a:pt x="6545580" y="464820"/>
                  </a:moveTo>
                  <a:lnTo>
                    <a:pt x="6589776" y="464820"/>
                  </a:lnTo>
                  <a:lnTo>
                    <a:pt x="6589776" y="1237488"/>
                  </a:lnTo>
                  <a:lnTo>
                    <a:pt x="6545580" y="1237488"/>
                  </a:lnTo>
                  <a:lnTo>
                    <a:pt x="6545580" y="464820"/>
                  </a:lnTo>
                  <a:close/>
                </a:path>
                <a:path w="8834755" h="1237614">
                  <a:moveTo>
                    <a:pt x="6733032" y="32004"/>
                  </a:moveTo>
                  <a:lnTo>
                    <a:pt x="6777228" y="32004"/>
                  </a:lnTo>
                  <a:lnTo>
                    <a:pt x="6777228" y="1237488"/>
                  </a:lnTo>
                  <a:lnTo>
                    <a:pt x="6733032" y="1237488"/>
                  </a:lnTo>
                  <a:lnTo>
                    <a:pt x="6733032" y="32004"/>
                  </a:lnTo>
                  <a:close/>
                </a:path>
                <a:path w="8834755" h="1237614">
                  <a:moveTo>
                    <a:pt x="6918960" y="618744"/>
                  </a:moveTo>
                  <a:lnTo>
                    <a:pt x="6964680" y="618744"/>
                  </a:lnTo>
                  <a:lnTo>
                    <a:pt x="6964680" y="1237488"/>
                  </a:lnTo>
                  <a:lnTo>
                    <a:pt x="6918960" y="1237488"/>
                  </a:lnTo>
                  <a:lnTo>
                    <a:pt x="6918960" y="618744"/>
                  </a:lnTo>
                  <a:close/>
                </a:path>
                <a:path w="8834755" h="1237614">
                  <a:moveTo>
                    <a:pt x="7106412" y="62484"/>
                  </a:moveTo>
                  <a:lnTo>
                    <a:pt x="7152132" y="62484"/>
                  </a:lnTo>
                  <a:lnTo>
                    <a:pt x="7152132" y="1237488"/>
                  </a:lnTo>
                  <a:lnTo>
                    <a:pt x="7106412" y="1237488"/>
                  </a:lnTo>
                  <a:lnTo>
                    <a:pt x="7106412" y="62484"/>
                  </a:lnTo>
                  <a:close/>
                </a:path>
                <a:path w="8834755" h="1237614">
                  <a:moveTo>
                    <a:pt x="7293864" y="339852"/>
                  </a:moveTo>
                  <a:lnTo>
                    <a:pt x="7338060" y="339852"/>
                  </a:lnTo>
                  <a:lnTo>
                    <a:pt x="7338060" y="1237488"/>
                  </a:lnTo>
                  <a:lnTo>
                    <a:pt x="7293864" y="1237488"/>
                  </a:lnTo>
                  <a:lnTo>
                    <a:pt x="7293864" y="339852"/>
                  </a:lnTo>
                  <a:close/>
                </a:path>
                <a:path w="8834755" h="1237614">
                  <a:moveTo>
                    <a:pt x="7481316" y="62484"/>
                  </a:moveTo>
                  <a:lnTo>
                    <a:pt x="7525512" y="62484"/>
                  </a:lnTo>
                  <a:lnTo>
                    <a:pt x="7525512" y="1237488"/>
                  </a:lnTo>
                  <a:lnTo>
                    <a:pt x="7481316" y="1237488"/>
                  </a:lnTo>
                  <a:lnTo>
                    <a:pt x="7481316" y="62484"/>
                  </a:lnTo>
                  <a:close/>
                </a:path>
                <a:path w="8834755" h="1237614">
                  <a:moveTo>
                    <a:pt x="7667244" y="618744"/>
                  </a:moveTo>
                  <a:lnTo>
                    <a:pt x="7712964" y="618744"/>
                  </a:lnTo>
                  <a:lnTo>
                    <a:pt x="7712964" y="1237488"/>
                  </a:lnTo>
                  <a:lnTo>
                    <a:pt x="7667244" y="1237488"/>
                  </a:lnTo>
                  <a:lnTo>
                    <a:pt x="7667244" y="618744"/>
                  </a:lnTo>
                  <a:close/>
                </a:path>
                <a:path w="8834755" h="1237614">
                  <a:moveTo>
                    <a:pt x="7854696" y="0"/>
                  </a:moveTo>
                  <a:lnTo>
                    <a:pt x="7900416" y="0"/>
                  </a:lnTo>
                  <a:lnTo>
                    <a:pt x="7900416" y="1237488"/>
                  </a:lnTo>
                  <a:lnTo>
                    <a:pt x="7854696" y="1237488"/>
                  </a:lnTo>
                  <a:lnTo>
                    <a:pt x="7854696" y="0"/>
                  </a:lnTo>
                  <a:close/>
                </a:path>
                <a:path w="8834755" h="1237614">
                  <a:moveTo>
                    <a:pt x="8042148" y="123444"/>
                  </a:moveTo>
                  <a:lnTo>
                    <a:pt x="8086344" y="123444"/>
                  </a:lnTo>
                  <a:lnTo>
                    <a:pt x="8086344" y="1237488"/>
                  </a:lnTo>
                  <a:lnTo>
                    <a:pt x="8042148" y="1237488"/>
                  </a:lnTo>
                  <a:lnTo>
                    <a:pt x="8042148" y="123444"/>
                  </a:lnTo>
                  <a:close/>
                </a:path>
                <a:path w="8834755" h="1237614">
                  <a:moveTo>
                    <a:pt x="8228076" y="649224"/>
                  </a:moveTo>
                  <a:lnTo>
                    <a:pt x="8273796" y="649224"/>
                  </a:lnTo>
                  <a:lnTo>
                    <a:pt x="8273796" y="1237488"/>
                  </a:lnTo>
                  <a:lnTo>
                    <a:pt x="8228076" y="1237488"/>
                  </a:lnTo>
                  <a:lnTo>
                    <a:pt x="8228076" y="649224"/>
                  </a:lnTo>
                  <a:close/>
                </a:path>
                <a:path w="8834755" h="1237614">
                  <a:moveTo>
                    <a:pt x="8415528" y="371856"/>
                  </a:moveTo>
                  <a:lnTo>
                    <a:pt x="8461248" y="371856"/>
                  </a:lnTo>
                  <a:lnTo>
                    <a:pt x="8461248" y="1237488"/>
                  </a:lnTo>
                  <a:lnTo>
                    <a:pt x="8415528" y="1237488"/>
                  </a:lnTo>
                  <a:lnTo>
                    <a:pt x="8415528" y="371856"/>
                  </a:lnTo>
                  <a:close/>
                </a:path>
                <a:path w="8834755" h="1237614">
                  <a:moveTo>
                    <a:pt x="8602980" y="588264"/>
                  </a:moveTo>
                  <a:lnTo>
                    <a:pt x="8647176" y="588264"/>
                  </a:lnTo>
                  <a:lnTo>
                    <a:pt x="8647176" y="1237488"/>
                  </a:lnTo>
                  <a:lnTo>
                    <a:pt x="8602980" y="1237488"/>
                  </a:lnTo>
                  <a:lnTo>
                    <a:pt x="8602980" y="588264"/>
                  </a:lnTo>
                  <a:close/>
                </a:path>
                <a:path w="8834755" h="1237614">
                  <a:moveTo>
                    <a:pt x="8790432" y="464820"/>
                  </a:moveTo>
                  <a:lnTo>
                    <a:pt x="8834628" y="464820"/>
                  </a:lnTo>
                  <a:lnTo>
                    <a:pt x="8834628" y="1237488"/>
                  </a:lnTo>
                  <a:lnTo>
                    <a:pt x="8790432" y="1237488"/>
                  </a:lnTo>
                  <a:lnTo>
                    <a:pt x="8790432" y="464820"/>
                  </a:lnTo>
                  <a:close/>
                </a:path>
              </a:pathLst>
            </a:custGeom>
            <a:ln w="9525">
              <a:solidFill>
                <a:srgbClr val="4283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017712" y="2426144"/>
            <a:ext cx="213360" cy="309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R="12065"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ts val="560"/>
              </a:lnSpc>
              <a:spcBef>
                <a:spcPts val="5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09926" y="3668395"/>
            <a:ext cx="214629" cy="287020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781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15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31%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61057" y="296087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8254" y="3115436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51%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65996" y="2735516"/>
            <a:ext cx="2133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R="12065"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58210" y="3049651"/>
            <a:ext cx="214629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49%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09341" y="2651505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96158" y="252780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70%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83355" y="305358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53%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06495" y="3049651"/>
            <a:ext cx="176530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092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50</a:t>
            </a:r>
            <a:r>
              <a:rPr sz="900" spc="-34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892550" y="3049651"/>
            <a:ext cx="215900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092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75112" y="2426144"/>
            <a:ext cx="213360" cy="309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R="12065"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67327" y="2740279"/>
            <a:ext cx="214629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48492" y="2426144"/>
            <a:ext cx="226060" cy="309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640707" y="3049651"/>
            <a:ext cx="216535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092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05426" y="2558922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79923" y="2991739"/>
            <a:ext cx="422909" cy="286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025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55%</a:t>
            </a:r>
            <a:endParaRPr sz="900">
              <a:latin typeface="Cambria"/>
              <a:cs typeface="Cambria"/>
            </a:endParaRPr>
          </a:p>
          <a:p>
            <a:pPr marL="199390">
              <a:lnSpc>
                <a:spcPts val="1025"/>
              </a:lnSpc>
            </a:pPr>
            <a:r>
              <a:rPr sz="900" spc="-114" dirty="0">
                <a:solidFill>
                  <a:srgbClr val="BEBEBE"/>
                </a:solidFill>
                <a:latin typeface="Cambria"/>
                <a:cs typeface="Cambria"/>
              </a:rPr>
              <a:t>51%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53939" y="305358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53%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41009" y="252780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70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27953" y="2651505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15025" y="289902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37275" y="3049651"/>
            <a:ext cx="178435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49</a:t>
            </a:r>
            <a:r>
              <a:rPr sz="900" spc="-340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24727" y="3049651"/>
            <a:ext cx="176530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092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50</a:t>
            </a:r>
            <a:r>
              <a:rPr sz="900" spc="-34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10655" y="3049651"/>
            <a:ext cx="216535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092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93344" y="2426144"/>
            <a:ext cx="226060" cy="309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885558" y="2740279"/>
            <a:ext cx="216535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068248" y="2426144"/>
            <a:ext cx="224154" cy="309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258939" y="3049651"/>
            <a:ext cx="216535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092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24293" y="2558922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629080" y="3044888"/>
            <a:ext cx="224154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20"/>
              </a:spcBef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ts val="805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47%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798307" y="3115436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51%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002460" y="3044888"/>
            <a:ext cx="187960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114" dirty="0">
                <a:solidFill>
                  <a:srgbClr val="BEBEBE"/>
                </a:solidFill>
                <a:latin typeface="Cambria"/>
                <a:cs typeface="Cambria"/>
              </a:rPr>
              <a:t>48%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194675" y="3049651"/>
            <a:ext cx="216535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092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377364" y="2426144"/>
            <a:ext cx="224154" cy="309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755506" y="3049651"/>
            <a:ext cx="62230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25"/>
              </a:lnSpc>
            </a:pP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533892" y="2991739"/>
            <a:ext cx="1536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55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733790" y="2558922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942958" y="3049651"/>
            <a:ext cx="216535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092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125648" y="2426144"/>
            <a:ext cx="224154" cy="309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9316339" y="2740279"/>
            <a:ext cx="216535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9499028" y="2426144"/>
            <a:ext cx="226060" cy="30988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691243" y="3049651"/>
            <a:ext cx="214629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092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6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50%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843261" y="2527808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70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0030459" y="2651505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66%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252075" y="3049651"/>
            <a:ext cx="216535" cy="300355"/>
          </a:xfrm>
          <a:prstGeom prst="rect">
            <a:avLst/>
          </a:prstGeom>
          <a:solidFill>
            <a:srgbClr val="404040"/>
          </a:solidFill>
        </p:spPr>
        <p:txBody>
          <a:bodyPr vert="horz" wrap="square" lIns="0" tIns="1270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10"/>
              </a:spcBef>
            </a:pPr>
            <a:endParaRPr sz="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49%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0434828" y="2735516"/>
            <a:ext cx="224154" cy="309880"/>
          </a:xfrm>
          <a:prstGeom prst="rect">
            <a:avLst/>
          </a:prstGeom>
          <a:solidFill>
            <a:srgbClr val="404040"/>
          </a:solidFill>
          <a:ln w="952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R="21590">
              <a:lnSpc>
                <a:spcPct val="100000"/>
              </a:lnSpc>
              <a:spcBef>
                <a:spcPts val="5"/>
              </a:spcBef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ts val="1050"/>
              </a:lnSpc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58%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0604245" y="3115436"/>
            <a:ext cx="2241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51%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0778490" y="2991739"/>
            <a:ext cx="2495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20" dirty="0">
                <a:solidFill>
                  <a:srgbClr val="BEBEBE"/>
                </a:solidFill>
                <a:latin typeface="Cambria"/>
                <a:cs typeface="Cambria"/>
              </a:rPr>
              <a:t>55%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676780" y="3885057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3</a:t>
            </a:r>
            <a:r>
              <a:rPr sz="900" spc="-10" dirty="0">
                <a:solidFill>
                  <a:srgbClr val="BEBEBE"/>
                </a:solidFill>
                <a:latin typeface="Cambria"/>
                <a:cs typeface="Cambria"/>
              </a:rPr>
              <a:t>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676780" y="3575684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4</a:t>
            </a:r>
            <a:r>
              <a:rPr sz="900" spc="-10" dirty="0">
                <a:solidFill>
                  <a:srgbClr val="BEBEBE"/>
                </a:solidFill>
                <a:latin typeface="Cambria"/>
                <a:cs typeface="Cambria"/>
              </a:rPr>
              <a:t>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676780" y="3266694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5</a:t>
            </a:r>
            <a:r>
              <a:rPr sz="900" spc="-10" dirty="0">
                <a:solidFill>
                  <a:srgbClr val="BEBEBE"/>
                </a:solidFill>
                <a:latin typeface="Cambria"/>
                <a:cs typeface="Cambria"/>
              </a:rPr>
              <a:t>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676780" y="2957321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6</a:t>
            </a:r>
            <a:r>
              <a:rPr sz="900" spc="-10" dirty="0">
                <a:solidFill>
                  <a:srgbClr val="BEBEBE"/>
                </a:solidFill>
                <a:latin typeface="Cambria"/>
                <a:cs typeface="Cambria"/>
              </a:rPr>
              <a:t>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676780" y="2647950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7</a:t>
            </a:r>
            <a:r>
              <a:rPr sz="900" spc="-10" dirty="0">
                <a:solidFill>
                  <a:srgbClr val="BEBEBE"/>
                </a:solidFill>
                <a:latin typeface="Cambria"/>
                <a:cs typeface="Cambria"/>
              </a:rPr>
              <a:t>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676780" y="2338832"/>
            <a:ext cx="2476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8</a:t>
            </a:r>
            <a:r>
              <a:rPr sz="900" spc="-10" dirty="0">
                <a:solidFill>
                  <a:srgbClr val="BEBEBE"/>
                </a:solidFill>
                <a:latin typeface="Cambria"/>
                <a:cs typeface="Cambria"/>
              </a:rPr>
              <a:t>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613153" y="1720088"/>
            <a:ext cx="311150" cy="47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1</a:t>
            </a:r>
            <a:r>
              <a:rPr sz="900" spc="-10" dirty="0">
                <a:solidFill>
                  <a:srgbClr val="BEBEBE"/>
                </a:solidFill>
                <a:latin typeface="Cambria"/>
                <a:cs typeface="Cambria"/>
              </a:rPr>
              <a:t>0</a:t>
            </a: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Cambria"/>
              <a:cs typeface="Cambria"/>
            </a:endParaRPr>
          </a:p>
          <a:p>
            <a:pPr marL="76200">
              <a:lnSpc>
                <a:spcPct val="100000"/>
              </a:lnSpc>
            </a:pPr>
            <a:r>
              <a:rPr sz="900" dirty="0">
                <a:solidFill>
                  <a:srgbClr val="BEBEBE"/>
                </a:solidFill>
                <a:latin typeface="Cambria"/>
                <a:cs typeface="Cambria"/>
              </a:rPr>
              <a:t>9</a:t>
            </a:r>
            <a:r>
              <a:rPr sz="900" spc="-10" dirty="0">
                <a:solidFill>
                  <a:srgbClr val="BEBEBE"/>
                </a:solidFill>
                <a:latin typeface="Cambria"/>
                <a:cs typeface="Cambria"/>
              </a:rPr>
              <a:t>0</a:t>
            </a:r>
            <a:r>
              <a:rPr sz="900" spc="-55" dirty="0">
                <a:solidFill>
                  <a:srgbClr val="BEBEBE"/>
                </a:solidFill>
                <a:latin typeface="Cambria"/>
                <a:cs typeface="Cambria"/>
              </a:rPr>
              <a:t>%</a:t>
            </a:r>
            <a:endParaRPr sz="900">
              <a:latin typeface="Cambria"/>
              <a:cs typeface="Cambria"/>
            </a:endParaRPr>
          </a:p>
        </p:txBody>
      </p:sp>
      <p:pic>
        <p:nvPicPr>
          <p:cNvPr id="71" name="object 7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4620" y="4071873"/>
            <a:ext cx="9763475" cy="1913331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5733288" y="5999988"/>
            <a:ext cx="1079500" cy="20574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1778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40"/>
              </a:spcBef>
            </a:pPr>
            <a:r>
              <a:rPr sz="1100" b="1" spc="15" dirty="0">
                <a:latin typeface="Cambria"/>
                <a:cs typeface="Cambria"/>
              </a:rPr>
              <a:t>Feature</a:t>
            </a:r>
            <a:r>
              <a:rPr sz="1100" b="1" spc="-15" dirty="0">
                <a:latin typeface="Cambria"/>
                <a:cs typeface="Cambria"/>
              </a:rPr>
              <a:t> </a:t>
            </a:r>
            <a:r>
              <a:rPr sz="1100" b="1" spc="30" dirty="0">
                <a:latin typeface="Cambria"/>
                <a:cs typeface="Cambria"/>
              </a:rPr>
              <a:t>Names</a:t>
            </a:r>
            <a:endParaRPr sz="1100">
              <a:latin typeface="Cambria"/>
              <a:cs typeface="Cambri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828415" y="1420749"/>
            <a:ext cx="45275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D9D9D9"/>
                </a:solidFill>
                <a:latin typeface="Cambria"/>
                <a:cs typeface="Cambria"/>
              </a:rPr>
              <a:t>Representation</a:t>
            </a:r>
            <a:r>
              <a:rPr sz="1400" b="1" spc="3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spc="-35" dirty="0">
                <a:solidFill>
                  <a:srgbClr val="D9D9D9"/>
                </a:solidFill>
                <a:latin typeface="Cambria"/>
                <a:cs typeface="Cambria"/>
              </a:rPr>
              <a:t>of</a:t>
            </a:r>
            <a:r>
              <a:rPr sz="1400" b="1" spc="65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dirty="0">
                <a:solidFill>
                  <a:srgbClr val="D9D9D9"/>
                </a:solidFill>
                <a:latin typeface="Cambria"/>
                <a:cs typeface="Cambria"/>
              </a:rPr>
              <a:t>features</a:t>
            </a:r>
            <a:r>
              <a:rPr sz="1400" b="1" spc="4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spc="20" dirty="0">
                <a:solidFill>
                  <a:srgbClr val="D9D9D9"/>
                </a:solidFill>
                <a:latin typeface="Cambria"/>
                <a:cs typeface="Cambria"/>
              </a:rPr>
              <a:t>having</a:t>
            </a:r>
            <a:r>
              <a:rPr sz="1400" b="1" spc="4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spc="-65" dirty="0">
                <a:solidFill>
                  <a:srgbClr val="D9D9D9"/>
                </a:solidFill>
                <a:latin typeface="Cambria"/>
                <a:cs typeface="Cambria"/>
              </a:rPr>
              <a:t>&gt;30%</a:t>
            </a:r>
            <a:r>
              <a:rPr sz="1400" b="1" spc="5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spc="180" dirty="0">
                <a:solidFill>
                  <a:srgbClr val="D9D9D9"/>
                </a:solidFill>
                <a:latin typeface="Cambria"/>
                <a:cs typeface="Cambria"/>
              </a:rPr>
              <a:t>NULL</a:t>
            </a:r>
            <a:r>
              <a:rPr sz="1400" b="1" spc="20" dirty="0">
                <a:solidFill>
                  <a:srgbClr val="D9D9D9"/>
                </a:solidFill>
                <a:latin typeface="Cambria"/>
                <a:cs typeface="Cambria"/>
              </a:rPr>
              <a:t> </a:t>
            </a:r>
            <a:r>
              <a:rPr sz="1400" b="1" spc="15" dirty="0">
                <a:solidFill>
                  <a:srgbClr val="D9D9D9"/>
                </a:solidFill>
                <a:latin typeface="Cambria"/>
                <a:cs typeface="Cambria"/>
              </a:rPr>
              <a:t>values.</a:t>
            </a:r>
            <a:endParaRPr sz="1400">
              <a:latin typeface="Cambria"/>
              <a:cs typeface="Cambri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54608" y="1341119"/>
            <a:ext cx="10079990" cy="5031105"/>
          </a:xfrm>
          <a:custGeom>
            <a:avLst/>
            <a:gdLst/>
            <a:ahLst/>
            <a:cxnLst/>
            <a:rect l="l" t="t" r="r" b="b"/>
            <a:pathLst>
              <a:path w="10079990" h="5031105">
                <a:moveTo>
                  <a:pt x="0" y="5030724"/>
                </a:moveTo>
                <a:lnTo>
                  <a:pt x="10079736" y="5030724"/>
                </a:lnTo>
                <a:lnTo>
                  <a:pt x="10079736" y="0"/>
                </a:lnTo>
                <a:lnTo>
                  <a:pt x="0" y="0"/>
                </a:lnTo>
                <a:lnTo>
                  <a:pt x="0" y="5030724"/>
                </a:lnTo>
                <a:close/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0713211" y="6440830"/>
            <a:ext cx="10350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Cambria"/>
                <a:cs typeface="Cambria"/>
              </a:rPr>
              <a:t>9</a:t>
            </a:r>
            <a:endParaRPr sz="1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2780</Words>
  <Application>Microsoft Office PowerPoint</Application>
  <PresentationFormat>Widescreen</PresentationFormat>
  <Paragraphs>674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Arial MT</vt:lpstr>
      <vt:lpstr>Calibri</vt:lpstr>
      <vt:lpstr>Cambria</vt:lpstr>
      <vt:lpstr>Times New Roman</vt:lpstr>
      <vt:lpstr>Trebuchet MS</vt:lpstr>
      <vt:lpstr>Wingdings</vt:lpstr>
      <vt:lpstr>Office Theme</vt:lpstr>
      <vt:lpstr>PowerPoint Presentation</vt:lpstr>
      <vt:lpstr>Table of Contents</vt:lpstr>
      <vt:lpstr>Project description</vt:lpstr>
      <vt:lpstr>Project Objectives</vt:lpstr>
      <vt:lpstr>Approach</vt:lpstr>
      <vt:lpstr>Methodology &amp; Tech-stack used</vt:lpstr>
      <vt:lpstr>Insights-Data Cleaning</vt:lpstr>
      <vt:lpstr>To go to the Excel worksheet, please click here:</vt:lpstr>
      <vt:lpstr>Insights-Data Cleaning</vt:lpstr>
      <vt:lpstr>Insights-The Outliers</vt:lpstr>
      <vt:lpstr>Insights-The Outliers</vt:lpstr>
      <vt:lpstr>Insights-Data imbalance</vt:lpstr>
      <vt:lpstr>Insights-Univariate and Segmented Analysis</vt:lpstr>
      <vt:lpstr>Insights-Univariate and Segmented Analysis</vt:lpstr>
      <vt:lpstr>Insights-Univariate and Segmented Analysis</vt:lpstr>
      <vt:lpstr>Insights-Univariate and Segmented Analysis</vt:lpstr>
      <vt:lpstr>Insights-Univariate and Segmented Analysis</vt:lpstr>
      <vt:lpstr>Insights-Univariate and Segmented Analysis</vt:lpstr>
      <vt:lpstr>Insights-Univariate and Segmented Analysis</vt:lpstr>
      <vt:lpstr>Insights-The Bivariate Analysis</vt:lpstr>
      <vt:lpstr>Insights-The Bivariate Analysis</vt:lpstr>
      <vt:lpstr>Insights-The correlations</vt:lpstr>
      <vt:lpstr>Insights-The correlations</vt:lpstr>
      <vt:lpstr>Insights-The correlations-Top 10 values</vt:lpstr>
      <vt:lpstr>Key findings</vt:lpstr>
      <vt:lpstr>Conclusions</vt:lpstr>
      <vt:lpstr>Conclusions-Correlations.</vt:lpstr>
      <vt:lpstr>Achievements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Case Study</dc:title>
  <dc:creator>sourav.pattanayak368@gmail.com</dc:creator>
  <cp:lastModifiedBy>Mohit Kumar</cp:lastModifiedBy>
  <cp:revision>2</cp:revision>
  <dcterms:created xsi:type="dcterms:W3CDTF">2024-07-16T15:43:51Z</dcterms:created>
  <dcterms:modified xsi:type="dcterms:W3CDTF">2024-07-17T07:16:25Z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2023-08-07T00:00:00Z</vt:filetime>
  </property>
  <property fmtid="{D5CDD505-2E9C-101B-9397-08002B2CF9AE}" pid="3" name="Creator">
    <vt:lpwstr>Impress</vt:lpwstr>
  </property>
  <property fmtid="{D5CDD505-2E9C-101B-9397-08002B2CF9AE}" pid="4" name="LastSaved">
    <vt:filetime>2024-07-16T00:00:00Z</vt:filetime>
  </property>
</Properties>
</file>